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0" r:id="rId3"/>
    <p:sldId id="261" r:id="rId4"/>
    <p:sldId id="257" r:id="rId5"/>
    <p:sldId id="263" r:id="rId6"/>
    <p:sldId id="264" r:id="rId7"/>
    <p:sldId id="265" r:id="rId8"/>
    <p:sldId id="266" r:id="rId9"/>
    <p:sldId id="267" r:id="rId10"/>
    <p:sldId id="258" r:id="rId11"/>
    <p:sldId id="259"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10" autoAdjust="0"/>
    <p:restoredTop sz="94660"/>
  </p:normalViewPr>
  <p:slideViewPr>
    <p:cSldViewPr snapToGrid="0">
      <p:cViewPr varScale="1">
        <p:scale>
          <a:sx n="114" d="100"/>
          <a:sy n="114" d="100"/>
        </p:scale>
        <p:origin x="2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AB84E84-B5B3-4042-8FAF-D42D6732BCB7}" type="datetimeFigureOut">
              <a:rPr lang="en-GB" smtClean="0"/>
              <a:t>05/02/2021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300462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AB84E84-B5B3-4042-8FAF-D42D6732BCB7}" type="datetimeFigureOut">
              <a:rPr lang="en-GB" smtClean="0"/>
              <a:t>05/02/2021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120115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AB84E84-B5B3-4042-8FAF-D42D6732BCB7}" type="datetimeFigureOut">
              <a:rPr lang="en-GB" smtClean="0"/>
              <a:t>05/02/2021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81941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AB84E84-B5B3-4042-8FAF-D42D6732BCB7}" type="datetimeFigureOut">
              <a:rPr lang="en-GB" smtClean="0"/>
              <a:t>05/02/2021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66332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AB84E84-B5B3-4042-8FAF-D42D6732BCB7}" type="datetimeFigureOut">
              <a:rPr lang="en-GB" smtClean="0"/>
              <a:t>05/02/2021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531404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AB84E84-B5B3-4042-8FAF-D42D6732BCB7}" type="datetimeFigureOut">
              <a:rPr lang="en-GB" smtClean="0"/>
              <a:t>05/02/2021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264621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AB84E84-B5B3-4042-8FAF-D42D6732BCB7}" type="datetimeFigureOut">
              <a:rPr lang="en-GB" smtClean="0"/>
              <a:t>05/02/2021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518363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AB84E84-B5B3-4042-8FAF-D42D6732BCB7}" type="datetimeFigureOut">
              <a:rPr lang="en-GB" smtClean="0"/>
              <a:t>05/02/2021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783813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B84E84-B5B3-4042-8FAF-D42D6732BCB7}" type="datetimeFigureOut">
              <a:rPr lang="en-GB" smtClean="0"/>
              <a:t>05/02/2021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1110776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B84E84-B5B3-4042-8FAF-D42D6732BCB7}" type="datetimeFigureOut">
              <a:rPr lang="en-GB" smtClean="0"/>
              <a:t>05/02/2021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2501992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B84E84-B5B3-4042-8FAF-D42D6732BCB7}" type="datetimeFigureOut">
              <a:rPr lang="en-GB" smtClean="0"/>
              <a:t>05/02/2021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E390ED-7ACD-4680-8304-54EB51C2989C}" type="slidenum">
              <a:rPr lang="en-GB" smtClean="0"/>
              <a:t>‹#›</a:t>
            </a:fld>
            <a:endParaRPr lang="en-GB"/>
          </a:p>
        </p:txBody>
      </p:sp>
    </p:spTree>
    <p:extLst>
      <p:ext uri="{BB962C8B-B14F-4D97-AF65-F5344CB8AC3E}">
        <p14:creationId xmlns:p14="http://schemas.microsoft.com/office/powerpoint/2010/main" val="3610806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84E84-B5B3-4042-8FAF-D42D6732BCB7}" type="datetimeFigureOut">
              <a:rPr lang="en-GB" smtClean="0"/>
              <a:t>05/02/2021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390ED-7ACD-4680-8304-54EB51C2989C}" type="slidenum">
              <a:rPr lang="en-GB" smtClean="0"/>
              <a:t>‹#›</a:t>
            </a:fld>
            <a:endParaRPr lang="en-GB"/>
          </a:p>
        </p:txBody>
      </p:sp>
      <p:sp>
        <p:nvSpPr>
          <p:cNvPr id="8" name="Rectangle 7">
            <a:extLst>
              <a:ext uri="{FF2B5EF4-FFF2-40B4-BE49-F238E27FC236}">
                <a16:creationId xmlns:a16="http://schemas.microsoft.com/office/drawing/2014/main" id="{261A01F0-2066-1C4C-BB01-E604F1B94ECE}"/>
              </a:ext>
            </a:extLst>
          </p:cNvPr>
          <p:cNvSpPr/>
          <p:nvPr userDrawn="1"/>
        </p:nvSpPr>
        <p:spPr>
          <a:xfrm>
            <a:off x="0" y="-16625"/>
            <a:ext cx="12192000" cy="60729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7" name="Rectangle 6">
            <a:extLst>
              <a:ext uri="{FF2B5EF4-FFF2-40B4-BE49-F238E27FC236}">
                <a16:creationId xmlns:a16="http://schemas.microsoft.com/office/drawing/2014/main" id="{2A2D2B5F-69CE-984B-A053-CD5C6EA3FB43}"/>
              </a:ext>
            </a:extLst>
          </p:cNvPr>
          <p:cNvSpPr/>
          <p:nvPr userDrawn="1"/>
        </p:nvSpPr>
        <p:spPr>
          <a:xfrm>
            <a:off x="8828115" y="-8773"/>
            <a:ext cx="2992583" cy="6072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Safer Internet Day 2021</a:t>
            </a:r>
          </a:p>
        </p:txBody>
      </p:sp>
    </p:spTree>
    <p:extLst>
      <p:ext uri="{BB962C8B-B14F-4D97-AF65-F5344CB8AC3E}">
        <p14:creationId xmlns:p14="http://schemas.microsoft.com/office/powerpoint/2010/main" val="638071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bullying.co.uk/"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www.internetmatters.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aYEm5IPIVMk" TargetMode="External"/><Relationship Id="rId2" Type="http://schemas.openxmlformats.org/officeDocument/2006/relationships/hyperlink" Target="https://www.youtube.com/watch?v=3nQgTywKmvQ"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dorset.police.uk/help-advice-crime-prevention/youth/young-peop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saferinternet.org.uk/advice-centre/parents-and-carers" TargetMode="External"/><Relationship Id="rId7" Type="http://schemas.openxmlformats.org/officeDocument/2006/relationships/image" Target="../media/image3.png"/><Relationship Id="rId2" Type="http://schemas.openxmlformats.org/officeDocument/2006/relationships/hyperlink" Target="https://www.childnet.com/parents-and-carers"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thinkuknow.co.uk/" TargetMode="External"/><Relationship Id="rId4" Type="http://schemas.openxmlformats.org/officeDocument/2006/relationships/hyperlink" Target="https://www.nspcc.org.uk/keeping-children-safe/online-safety" TargetMode="Externa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hyperlink" Target="https://www.internetmatters.org/resources/online-safety-guide-6-10-year-ol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internetmatters.org/parental-control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0952" y="1579420"/>
            <a:ext cx="5080000" cy="4023360"/>
          </a:xfrm>
        </p:spPr>
        <p:txBody>
          <a:bodyPr>
            <a:normAutofit/>
          </a:bodyPr>
          <a:lstStyle/>
          <a:p>
            <a:pPr algn="l">
              <a:lnSpc>
                <a:spcPct val="140000"/>
              </a:lnSpc>
              <a:spcBef>
                <a:spcPts val="0"/>
              </a:spcBef>
            </a:pPr>
            <a:r>
              <a:rPr lang="en-GB" sz="1800" dirty="0"/>
              <a:t>On Tuesday, 9 February 2021, we will celebrate the 18th edition of Safer Internet Day with actions taking place right across the globe. </a:t>
            </a:r>
          </a:p>
          <a:p>
            <a:pPr algn="l">
              <a:lnSpc>
                <a:spcPct val="140000"/>
              </a:lnSpc>
              <a:spcBef>
                <a:spcPts val="0"/>
              </a:spcBef>
            </a:pPr>
            <a:endParaRPr lang="en-GB" sz="1800" dirty="0"/>
          </a:p>
          <a:p>
            <a:pPr algn="l">
              <a:lnSpc>
                <a:spcPct val="140000"/>
              </a:lnSpc>
              <a:spcBef>
                <a:spcPts val="0"/>
              </a:spcBef>
            </a:pPr>
            <a:r>
              <a:rPr lang="en-GB" sz="1800" dirty="0"/>
              <a:t>To support this day, Dorset Police has created these short information slides to offer you advice and information to help stay safe online. </a:t>
            </a:r>
          </a:p>
        </p:txBody>
      </p:sp>
      <p:pic>
        <p:nvPicPr>
          <p:cNvPr id="1026" name="Picture 2" descr="Safer Internet Day (@safeinternetday) | Twitter">
            <a:extLst>
              <a:ext uri="{FF2B5EF4-FFF2-40B4-BE49-F238E27FC236}">
                <a16:creationId xmlns:a16="http://schemas.microsoft.com/office/drawing/2014/main" id="{8D4B87F8-9424-CF48-AD85-67767E4156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55" t="22023" r="5374" b="25029"/>
          <a:stretch/>
        </p:blipFill>
        <p:spPr bwMode="auto">
          <a:xfrm>
            <a:off x="6016179" y="1762298"/>
            <a:ext cx="5364869" cy="3171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927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030" y="1061545"/>
            <a:ext cx="6843763" cy="5654566"/>
          </a:xfrm>
        </p:spPr>
        <p:txBody>
          <a:bodyPr>
            <a:normAutofit fontScale="92500" lnSpcReduction="10000"/>
          </a:bodyPr>
          <a:lstStyle/>
          <a:p>
            <a:pPr marL="0" indent="0">
              <a:lnSpc>
                <a:spcPct val="120000"/>
              </a:lnSpc>
              <a:buNone/>
            </a:pPr>
            <a:r>
              <a:rPr lang="en-GB" sz="1600" b="1" dirty="0">
                <a:solidFill>
                  <a:srgbClr val="002060"/>
                </a:solidFill>
                <a:cs typeface="Arial" panose="020B0604020202020204" pitchFamily="34" charset="0"/>
              </a:rPr>
              <a:t>What is cyber bullying?</a:t>
            </a:r>
          </a:p>
          <a:p>
            <a:pPr marL="0" indent="0">
              <a:lnSpc>
                <a:spcPct val="120000"/>
              </a:lnSpc>
              <a:buNone/>
            </a:pPr>
            <a:r>
              <a:rPr lang="en-GB" sz="1600" dirty="0">
                <a:cs typeface="Arial" panose="020B0604020202020204" pitchFamily="34" charset="0"/>
              </a:rPr>
              <a:t>Unfortunately, with the majority of learning now being online, bullying can follow people wherever they go, via social networks, gaming and messaging.</a:t>
            </a:r>
            <a:endParaRPr lang="en-GB" sz="1600" dirty="0">
              <a:solidFill>
                <a:srgbClr val="FFC000"/>
              </a:solidFill>
              <a:cs typeface="Arial" panose="020B0604020202020204" pitchFamily="34" charset="0"/>
            </a:endParaRPr>
          </a:p>
          <a:p>
            <a:pPr marL="0" indent="0">
              <a:lnSpc>
                <a:spcPct val="120000"/>
              </a:lnSpc>
              <a:buNone/>
            </a:pPr>
            <a:r>
              <a:rPr lang="en-GB" sz="1600" b="1" dirty="0">
                <a:solidFill>
                  <a:srgbClr val="002060"/>
                </a:solidFill>
                <a:cs typeface="Arial" panose="020B0604020202020204" pitchFamily="34" charset="0"/>
              </a:rPr>
              <a:t>When should I report bullying to the police?</a:t>
            </a:r>
          </a:p>
          <a:p>
            <a:pPr marL="0" indent="0">
              <a:lnSpc>
                <a:spcPct val="120000"/>
              </a:lnSpc>
              <a:buNone/>
            </a:pPr>
            <a:r>
              <a:rPr lang="en-GB" sz="1600" dirty="0">
                <a:cs typeface="Arial" panose="020B0604020202020204" pitchFamily="34" charset="0"/>
              </a:rPr>
              <a:t>Many incidents of bullying are not actually crimes and can be dealt with by school. It’s important to speak to a trusted adult if you think you, or someone you know is being bullied so they can give support and help. </a:t>
            </a:r>
          </a:p>
          <a:p>
            <a:pPr marL="0" indent="0">
              <a:lnSpc>
                <a:spcPct val="120000"/>
              </a:lnSpc>
              <a:buNone/>
            </a:pPr>
            <a:r>
              <a:rPr lang="en-GB" sz="1600" dirty="0">
                <a:cs typeface="Arial" panose="020B0604020202020204" pitchFamily="34" charset="0"/>
              </a:rPr>
              <a:t>Police may become involved in incidents of bullying where there is any:</a:t>
            </a:r>
          </a:p>
          <a:p>
            <a:pPr>
              <a:lnSpc>
                <a:spcPct val="120000"/>
              </a:lnSpc>
              <a:spcBef>
                <a:spcPts val="0"/>
              </a:spcBef>
            </a:pPr>
            <a:r>
              <a:rPr lang="en-GB" sz="1600" dirty="0">
                <a:cs typeface="Arial" panose="020B0604020202020204" pitchFamily="34" charset="0"/>
              </a:rPr>
              <a:t>Violence</a:t>
            </a:r>
          </a:p>
          <a:p>
            <a:pPr>
              <a:lnSpc>
                <a:spcPct val="120000"/>
              </a:lnSpc>
              <a:spcBef>
                <a:spcPts val="0"/>
              </a:spcBef>
            </a:pPr>
            <a:r>
              <a:rPr lang="en-GB" sz="1600" dirty="0">
                <a:cs typeface="Arial" panose="020B0604020202020204" pitchFamily="34" charset="0"/>
              </a:rPr>
              <a:t>Theft</a:t>
            </a:r>
          </a:p>
          <a:p>
            <a:pPr>
              <a:lnSpc>
                <a:spcPct val="120000"/>
              </a:lnSpc>
              <a:spcBef>
                <a:spcPts val="0"/>
              </a:spcBef>
            </a:pPr>
            <a:r>
              <a:rPr lang="en-GB" sz="1600" dirty="0">
                <a:cs typeface="Arial" panose="020B0604020202020204" pitchFamily="34" charset="0"/>
              </a:rPr>
              <a:t>Harassment and intimidation over a period of time</a:t>
            </a:r>
          </a:p>
          <a:p>
            <a:pPr>
              <a:lnSpc>
                <a:spcPct val="120000"/>
              </a:lnSpc>
              <a:spcBef>
                <a:spcPts val="0"/>
              </a:spcBef>
            </a:pPr>
            <a:r>
              <a:rPr lang="en-GB" sz="1600" dirty="0">
                <a:cs typeface="Arial" panose="020B0604020202020204" pitchFamily="34" charset="0"/>
              </a:rPr>
              <a:t>Hate crimes or hate incidents</a:t>
            </a:r>
          </a:p>
          <a:p>
            <a:pPr>
              <a:lnSpc>
                <a:spcPct val="120000"/>
              </a:lnSpc>
              <a:spcBef>
                <a:spcPts val="0"/>
              </a:spcBef>
            </a:pPr>
            <a:endParaRPr lang="en-GB" sz="1600"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If bullying is happening online, then the other person can be blocked, reported to the site/app and screenshots can be taken to show school.</a:t>
            </a:r>
          </a:p>
          <a:p>
            <a:pPr marL="0" indent="0">
              <a:lnSpc>
                <a:spcPct val="120000"/>
              </a:lnSpc>
              <a:spcBef>
                <a:spcPts val="0"/>
              </a:spcBef>
              <a:buNone/>
            </a:pPr>
            <a:endParaRPr lang="en-GB" sz="1600" dirty="0">
              <a:cs typeface="Arial" panose="020B0604020202020204" pitchFamily="34" charset="0"/>
            </a:endParaRPr>
          </a:p>
          <a:p>
            <a:pPr marL="0" indent="0" algn="ctr">
              <a:lnSpc>
                <a:spcPct val="120000"/>
              </a:lnSpc>
              <a:spcBef>
                <a:spcPts val="0"/>
              </a:spcBef>
              <a:buNone/>
            </a:pPr>
            <a:r>
              <a:rPr lang="en-GB" sz="2200" b="1" dirty="0">
                <a:solidFill>
                  <a:srgbClr val="002060"/>
                </a:solidFill>
                <a:cs typeface="Arial" panose="020B0604020202020204" pitchFamily="34" charset="0"/>
              </a:rPr>
              <a:t>Remember: always be kind. </a:t>
            </a:r>
          </a:p>
          <a:p>
            <a:pPr marL="0" indent="0" algn="ctr">
              <a:lnSpc>
                <a:spcPct val="120000"/>
              </a:lnSpc>
              <a:spcBef>
                <a:spcPts val="0"/>
              </a:spcBef>
              <a:buNone/>
            </a:pPr>
            <a:r>
              <a:rPr lang="en-GB" sz="2200" b="1" dirty="0">
                <a:solidFill>
                  <a:srgbClr val="002060"/>
                </a:solidFill>
                <a:cs typeface="Arial" panose="020B0604020202020204" pitchFamily="34" charset="0"/>
              </a:rPr>
              <a:t>Never say hurtful things to others. Words can really hurt </a:t>
            </a:r>
          </a:p>
        </p:txBody>
      </p:sp>
      <p:sp>
        <p:nvSpPr>
          <p:cNvPr id="4" name="TextBox 3">
            <a:extLst>
              <a:ext uri="{FF2B5EF4-FFF2-40B4-BE49-F238E27FC236}">
                <a16:creationId xmlns:a16="http://schemas.microsoft.com/office/drawing/2014/main" id="{CC785EAE-6E05-F040-9B1A-8ADB2C29C9FB}"/>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Cyberbullying</a:t>
            </a:r>
          </a:p>
        </p:txBody>
      </p:sp>
      <p:pic>
        <p:nvPicPr>
          <p:cNvPr id="5122" name="Picture 2">
            <a:hlinkClick r:id="rId2"/>
            <a:extLst>
              <a:ext uri="{FF2B5EF4-FFF2-40B4-BE49-F238E27FC236}">
                <a16:creationId xmlns:a16="http://schemas.microsoft.com/office/drawing/2014/main" id="{72B250B2-6E7E-7E46-BDF1-FA656F3478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5991" y="1269305"/>
            <a:ext cx="2927119" cy="78985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EB548709-62BB-7E48-8978-22933D695930}"/>
              </a:ext>
            </a:extLst>
          </p:cNvPr>
          <p:cNvSpPr/>
          <p:nvPr/>
        </p:nvSpPr>
        <p:spPr>
          <a:xfrm>
            <a:off x="8191500" y="2237585"/>
            <a:ext cx="4000500" cy="584775"/>
          </a:xfrm>
          <a:prstGeom prst="rect">
            <a:avLst/>
          </a:prstGeom>
        </p:spPr>
        <p:txBody>
          <a:bodyPr wrap="square">
            <a:spAutoFit/>
          </a:bodyPr>
          <a:lstStyle/>
          <a:p>
            <a:r>
              <a:rPr lang="en-GB" sz="1600" dirty="0">
                <a:cs typeface="Arial" panose="020B0604020202020204" pitchFamily="34" charset="0"/>
              </a:rPr>
              <a:t>Further advice and support about bullying and cyber bullying.</a:t>
            </a:r>
          </a:p>
        </p:txBody>
      </p:sp>
      <p:sp>
        <p:nvSpPr>
          <p:cNvPr id="8" name="Rectangle 7">
            <a:extLst>
              <a:ext uri="{FF2B5EF4-FFF2-40B4-BE49-F238E27FC236}">
                <a16:creationId xmlns:a16="http://schemas.microsoft.com/office/drawing/2014/main" id="{4905FA39-460B-7E45-BC71-B59667AB92CC}"/>
              </a:ext>
            </a:extLst>
          </p:cNvPr>
          <p:cNvSpPr/>
          <p:nvPr/>
        </p:nvSpPr>
        <p:spPr>
          <a:xfrm>
            <a:off x="8081798" y="5572617"/>
            <a:ext cx="4000501" cy="338554"/>
          </a:xfrm>
          <a:prstGeom prst="rect">
            <a:avLst/>
          </a:prstGeom>
        </p:spPr>
        <p:txBody>
          <a:bodyPr wrap="square">
            <a:spAutoFit/>
          </a:bodyPr>
          <a:lstStyle/>
          <a:p>
            <a:r>
              <a:rPr lang="en-GB" sz="1600" dirty="0">
                <a:cs typeface="Arial" panose="020B0604020202020204" pitchFamily="34" charset="0"/>
              </a:rPr>
              <a:t>Information and advice about cyberbullying.</a:t>
            </a:r>
          </a:p>
        </p:txBody>
      </p:sp>
      <p:pic>
        <p:nvPicPr>
          <p:cNvPr id="5126" name="Picture 6" descr="Internet Matters - Own It - BBC">
            <a:hlinkClick r:id="rId4"/>
            <a:extLst>
              <a:ext uri="{FF2B5EF4-FFF2-40B4-BE49-F238E27FC236}">
                <a16:creationId xmlns:a16="http://schemas.microsoft.com/office/drawing/2014/main" id="{B02B4A5F-9A63-A84F-B9DA-871D6F70B6C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4583" b="16153"/>
          <a:stretch/>
        </p:blipFill>
        <p:spPr bwMode="auto">
          <a:xfrm>
            <a:off x="7903122" y="3898250"/>
            <a:ext cx="3869228" cy="1507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594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D60973-A8FE-F145-AAA5-75C31682759C}"/>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Covid-19</a:t>
            </a:r>
          </a:p>
        </p:txBody>
      </p:sp>
      <p:sp>
        <p:nvSpPr>
          <p:cNvPr id="7" name="Rectangle 6">
            <a:extLst>
              <a:ext uri="{FF2B5EF4-FFF2-40B4-BE49-F238E27FC236}">
                <a16:creationId xmlns:a16="http://schemas.microsoft.com/office/drawing/2014/main" id="{4BB4EBAF-322F-5C4A-BA9B-4FDA7C215A96}"/>
              </a:ext>
            </a:extLst>
          </p:cNvPr>
          <p:cNvSpPr/>
          <p:nvPr/>
        </p:nvSpPr>
        <p:spPr>
          <a:xfrm>
            <a:off x="448888" y="1207448"/>
            <a:ext cx="11207084" cy="3711785"/>
          </a:xfrm>
          <a:prstGeom prst="rect">
            <a:avLst/>
          </a:prstGeom>
        </p:spPr>
        <p:txBody>
          <a:bodyPr wrap="square">
            <a:spAutoFit/>
          </a:bodyPr>
          <a:lstStyle/>
          <a:p>
            <a:pPr>
              <a:lnSpc>
                <a:spcPct val="120000"/>
              </a:lnSpc>
            </a:pPr>
            <a:r>
              <a:rPr lang="en-GB" sz="1600" dirty="0">
                <a:cs typeface="Arial" panose="020B0604020202020204" pitchFamily="34" charset="0"/>
              </a:rPr>
              <a:t>We know it's hard to understand what’s going on at the moment. Everything that you are used to doing has changed. </a:t>
            </a:r>
          </a:p>
          <a:p>
            <a:pPr>
              <a:lnSpc>
                <a:spcPct val="120000"/>
              </a:lnSpc>
            </a:pPr>
            <a:r>
              <a:rPr lang="en-GB" sz="1600" dirty="0">
                <a:cs typeface="Arial" panose="020B0604020202020204" pitchFamily="34" charset="0"/>
              </a:rPr>
              <a:t>School is now online, you can’t meet up with your friends, you can’t go to parties, it’s tough, and you are allowed to feel upset and angry about it. </a:t>
            </a:r>
          </a:p>
          <a:p>
            <a:pPr>
              <a:lnSpc>
                <a:spcPct val="120000"/>
              </a:lnSpc>
            </a:pPr>
            <a:endParaRPr lang="en-GB" sz="1600" dirty="0">
              <a:cs typeface="Arial" panose="020B0604020202020204" pitchFamily="34" charset="0"/>
            </a:endParaRPr>
          </a:p>
          <a:p>
            <a:pPr>
              <a:lnSpc>
                <a:spcPct val="120000"/>
              </a:lnSpc>
            </a:pPr>
            <a:r>
              <a:rPr lang="en-GB" sz="1600" dirty="0">
                <a:cs typeface="Arial" panose="020B0604020202020204" pitchFamily="34" charset="0"/>
              </a:rPr>
              <a:t>If you are struggling with your feelings, feeling worried about the virus, upset about school or not seeing your family, it is so important you talk to your parents, teachers or someone you trust. You can even contact Childline on 0800 1111. </a:t>
            </a:r>
          </a:p>
          <a:p>
            <a:pPr>
              <a:lnSpc>
                <a:spcPct val="120000"/>
              </a:lnSpc>
            </a:pPr>
            <a:endParaRPr lang="en-GB" sz="1600" dirty="0">
              <a:cs typeface="Arial" panose="020B0604020202020204" pitchFamily="34" charset="0"/>
            </a:endParaRPr>
          </a:p>
          <a:p>
            <a:pPr algn="ctr">
              <a:lnSpc>
                <a:spcPct val="120000"/>
              </a:lnSpc>
            </a:pPr>
            <a:r>
              <a:rPr lang="en-GB" sz="2800" b="1" dirty="0">
                <a:cs typeface="Arial" panose="020B0604020202020204" pitchFamily="34" charset="0"/>
              </a:rPr>
              <a:t>Don’t keep it to yourself. </a:t>
            </a:r>
          </a:p>
          <a:p>
            <a:pPr algn="ctr">
              <a:lnSpc>
                <a:spcPct val="120000"/>
              </a:lnSpc>
            </a:pPr>
            <a:r>
              <a:rPr lang="en-GB" sz="2800" b="1" dirty="0">
                <a:cs typeface="Arial" panose="020B0604020202020204" pitchFamily="34" charset="0"/>
              </a:rPr>
              <a:t>Talk to someone. </a:t>
            </a:r>
          </a:p>
          <a:p>
            <a:pPr algn="ctr">
              <a:lnSpc>
                <a:spcPct val="120000"/>
              </a:lnSpc>
            </a:pPr>
            <a:r>
              <a:rPr lang="en-GB" sz="2800" b="1" dirty="0">
                <a:cs typeface="Arial" panose="020B0604020202020204" pitchFamily="34" charset="0"/>
              </a:rPr>
              <a:t>They can help you feel better.</a:t>
            </a:r>
          </a:p>
        </p:txBody>
      </p:sp>
    </p:spTree>
    <p:extLst>
      <p:ext uri="{BB962C8B-B14F-4D97-AF65-F5344CB8AC3E}">
        <p14:creationId xmlns:p14="http://schemas.microsoft.com/office/powerpoint/2010/main" val="200917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497" y="1072246"/>
            <a:ext cx="11199823" cy="5517740"/>
          </a:xfrm>
        </p:spPr>
        <p:txBody>
          <a:bodyPr>
            <a:normAutofit/>
          </a:bodyPr>
          <a:lstStyle/>
          <a:p>
            <a:pPr marL="0" indent="0">
              <a:spcBef>
                <a:spcPts val="600"/>
              </a:spcBef>
              <a:buNone/>
            </a:pPr>
            <a:endParaRPr lang="en-GB" sz="2300" dirty="0">
              <a:cs typeface="Arial" panose="020B0604020202020204" pitchFamily="34" charset="0"/>
            </a:endParaRPr>
          </a:p>
          <a:p>
            <a:pPr marL="0" indent="0">
              <a:spcBef>
                <a:spcPts val="600"/>
              </a:spcBef>
              <a:buNone/>
            </a:pPr>
            <a:r>
              <a:rPr lang="en-GB" sz="2600" b="1" dirty="0">
                <a:solidFill>
                  <a:schemeClr val="accent1"/>
                </a:solidFill>
                <a:cs typeface="Arial" panose="020B0604020202020204" pitchFamily="34" charset="0"/>
              </a:rPr>
              <a:t>What do I need to do to help stop the virus?</a:t>
            </a:r>
          </a:p>
          <a:p>
            <a:pPr marL="0" indent="0">
              <a:lnSpc>
                <a:spcPct val="140000"/>
              </a:lnSpc>
              <a:spcBef>
                <a:spcPts val="600"/>
              </a:spcBef>
              <a:buNone/>
            </a:pPr>
            <a:endParaRPr lang="en-GB" sz="1600" dirty="0">
              <a:cs typeface="Arial" panose="020B0604020202020204" pitchFamily="34" charset="0"/>
            </a:endParaRPr>
          </a:p>
          <a:p>
            <a:pPr marL="0" indent="0">
              <a:lnSpc>
                <a:spcPct val="140000"/>
              </a:lnSpc>
              <a:spcBef>
                <a:spcPts val="600"/>
              </a:spcBef>
              <a:buNone/>
            </a:pPr>
            <a:r>
              <a:rPr lang="en-GB" sz="1600" dirty="0">
                <a:cs typeface="Arial" panose="020B0604020202020204" pitchFamily="34" charset="0"/>
              </a:rPr>
              <a:t>We all have to do what we can to stop the virus. You can help by:</a:t>
            </a:r>
          </a:p>
          <a:p>
            <a:pPr marL="0" indent="0">
              <a:lnSpc>
                <a:spcPct val="140000"/>
              </a:lnSpc>
              <a:spcBef>
                <a:spcPts val="600"/>
              </a:spcBef>
              <a:buNone/>
            </a:pPr>
            <a:endParaRPr lang="en-GB" sz="1600" dirty="0">
              <a:cs typeface="Arial" panose="020B0604020202020204" pitchFamily="34" charset="0"/>
            </a:endParaRPr>
          </a:p>
          <a:p>
            <a:pPr lvl="1">
              <a:lnSpc>
                <a:spcPct val="140000"/>
              </a:lnSpc>
              <a:spcBef>
                <a:spcPts val="0"/>
              </a:spcBef>
              <a:tabLst>
                <a:tab pos="914400" algn="l"/>
              </a:tabLst>
            </a:pPr>
            <a:r>
              <a:rPr lang="en-GB" sz="1600" dirty="0">
                <a:cs typeface="Arial" panose="020B0604020202020204" pitchFamily="34" charset="0"/>
              </a:rPr>
              <a:t>Always washing your hands – if you can’t wash your hands make sure you use hand gel</a:t>
            </a:r>
          </a:p>
          <a:p>
            <a:pPr lvl="1">
              <a:lnSpc>
                <a:spcPct val="140000"/>
              </a:lnSpc>
              <a:spcBef>
                <a:spcPts val="0"/>
              </a:spcBef>
              <a:tabLst>
                <a:tab pos="914400" algn="l"/>
              </a:tabLst>
            </a:pPr>
            <a:r>
              <a:rPr lang="en-GB" sz="1600" dirty="0">
                <a:cs typeface="Arial" panose="020B0604020202020204" pitchFamily="34" charset="0"/>
              </a:rPr>
              <a:t>Stay at home as much as possible – we know its hard but it is important to stop the spread</a:t>
            </a:r>
          </a:p>
          <a:p>
            <a:pPr lvl="1">
              <a:lnSpc>
                <a:spcPct val="140000"/>
              </a:lnSpc>
              <a:spcBef>
                <a:spcPts val="0"/>
              </a:spcBef>
              <a:tabLst>
                <a:tab pos="914400" algn="l"/>
              </a:tabLst>
            </a:pPr>
            <a:r>
              <a:rPr lang="en-GB" sz="1600" dirty="0">
                <a:cs typeface="Arial" panose="020B0604020202020204" pitchFamily="34" charset="0"/>
              </a:rPr>
              <a:t>Remember to stay 2 metres away from people who don’t live with you or who aren’t in your support bubble – 2 metres is the same as two big steps</a:t>
            </a:r>
          </a:p>
          <a:p>
            <a:pPr lvl="1">
              <a:lnSpc>
                <a:spcPct val="140000"/>
              </a:lnSpc>
              <a:spcBef>
                <a:spcPts val="0"/>
              </a:spcBef>
              <a:tabLst>
                <a:tab pos="914400" algn="l"/>
              </a:tabLst>
            </a:pPr>
            <a:endParaRPr lang="en-GB" sz="1600" dirty="0">
              <a:cs typeface="Arial" panose="020B0604020202020204" pitchFamily="34" charset="0"/>
            </a:endParaRPr>
          </a:p>
          <a:p>
            <a:pPr marL="457200" lvl="1" indent="0">
              <a:lnSpc>
                <a:spcPct val="140000"/>
              </a:lnSpc>
              <a:spcBef>
                <a:spcPts val="0"/>
              </a:spcBef>
              <a:buNone/>
              <a:tabLst>
                <a:tab pos="914400" algn="l"/>
              </a:tabLst>
            </a:pPr>
            <a:r>
              <a:rPr lang="en-GB" sz="1600" dirty="0">
                <a:cs typeface="Arial" panose="020B0604020202020204" pitchFamily="34" charset="0"/>
                <a:hlinkClick r:id="rId2"/>
              </a:rPr>
              <a:t>Click here to listen to the 2 metre song </a:t>
            </a:r>
            <a:endParaRPr lang="en-GB" sz="1600" dirty="0">
              <a:cs typeface="Arial" panose="020B0604020202020204" pitchFamily="34" charset="0"/>
            </a:endParaRPr>
          </a:p>
          <a:p>
            <a:pPr marL="457200" lvl="1" indent="0">
              <a:lnSpc>
                <a:spcPct val="140000"/>
              </a:lnSpc>
              <a:spcBef>
                <a:spcPts val="0"/>
              </a:spcBef>
              <a:buNone/>
              <a:tabLst>
                <a:tab pos="914400" algn="l"/>
              </a:tabLst>
            </a:pPr>
            <a:r>
              <a:rPr lang="en-GB" sz="1600" dirty="0">
                <a:cs typeface="Arial" panose="020B0604020202020204" pitchFamily="34" charset="0"/>
                <a:hlinkClick r:id="rId3"/>
              </a:rPr>
              <a:t>Click here to watch some top tips from Juliette and Bravo</a:t>
            </a:r>
            <a:endParaRPr lang="en-GB" sz="2600" dirty="0">
              <a:cs typeface="Arial" panose="020B0604020202020204" pitchFamily="34" charset="0"/>
            </a:endParaRPr>
          </a:p>
          <a:p>
            <a:pPr marL="457200" lvl="1" indent="0">
              <a:lnSpc>
                <a:spcPct val="140000"/>
              </a:lnSpc>
              <a:spcBef>
                <a:spcPts val="0"/>
              </a:spcBef>
              <a:buNone/>
              <a:tabLst>
                <a:tab pos="914400" algn="l"/>
              </a:tabLst>
            </a:pPr>
            <a:endParaRPr lang="en-GB" sz="2600" dirty="0">
              <a:cs typeface="Arial" panose="020B0604020202020204" pitchFamily="34" charset="0"/>
            </a:endParaRPr>
          </a:p>
          <a:p>
            <a:pPr marL="457200" lvl="1" indent="0">
              <a:lnSpc>
                <a:spcPct val="140000"/>
              </a:lnSpc>
              <a:spcBef>
                <a:spcPts val="0"/>
              </a:spcBef>
              <a:buNone/>
              <a:tabLst>
                <a:tab pos="914400" algn="l"/>
              </a:tabLst>
            </a:pPr>
            <a:endParaRPr lang="en-GB" sz="1600" dirty="0">
              <a:cs typeface="Arial" panose="020B0604020202020204" pitchFamily="34" charset="0"/>
            </a:endParaRPr>
          </a:p>
        </p:txBody>
      </p:sp>
      <p:sp>
        <p:nvSpPr>
          <p:cNvPr id="4" name="TextBox 3">
            <a:extLst>
              <a:ext uri="{FF2B5EF4-FFF2-40B4-BE49-F238E27FC236}">
                <a16:creationId xmlns:a16="http://schemas.microsoft.com/office/drawing/2014/main" id="{CFD60973-A8FE-F145-AAA5-75C31682759C}"/>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Covid-19</a:t>
            </a:r>
          </a:p>
        </p:txBody>
      </p:sp>
    </p:spTree>
    <p:extLst>
      <p:ext uri="{BB962C8B-B14F-4D97-AF65-F5344CB8AC3E}">
        <p14:creationId xmlns:p14="http://schemas.microsoft.com/office/powerpoint/2010/main" val="4168720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497" y="1072246"/>
            <a:ext cx="11199823" cy="5517740"/>
          </a:xfrm>
        </p:spPr>
        <p:txBody>
          <a:bodyPr>
            <a:normAutofit fontScale="92500" lnSpcReduction="10000"/>
          </a:bodyPr>
          <a:lstStyle/>
          <a:p>
            <a:pPr marL="0" indent="0">
              <a:spcBef>
                <a:spcPts val="600"/>
              </a:spcBef>
              <a:buNone/>
            </a:pPr>
            <a:endParaRPr lang="en-GB" sz="2300" dirty="0">
              <a:cs typeface="Arial" panose="020B0604020202020204" pitchFamily="34" charset="0"/>
            </a:endParaRPr>
          </a:p>
          <a:p>
            <a:pPr marL="457200" lvl="1" indent="0" algn="ctr">
              <a:lnSpc>
                <a:spcPct val="140000"/>
              </a:lnSpc>
              <a:spcBef>
                <a:spcPts val="0"/>
              </a:spcBef>
              <a:buNone/>
              <a:tabLst>
                <a:tab pos="914400" algn="l"/>
              </a:tabLst>
            </a:pPr>
            <a:r>
              <a:rPr lang="en-GB" sz="8800" b="1" dirty="0">
                <a:solidFill>
                  <a:srgbClr val="00B0F0"/>
                </a:solidFill>
                <a:cs typeface="Arial" panose="020B0604020202020204" pitchFamily="34" charset="0"/>
              </a:rPr>
              <a:t>Stay safe </a:t>
            </a:r>
          </a:p>
          <a:p>
            <a:pPr marL="457200" lvl="1" indent="0" algn="ctr">
              <a:lnSpc>
                <a:spcPct val="140000"/>
              </a:lnSpc>
              <a:spcBef>
                <a:spcPts val="0"/>
              </a:spcBef>
              <a:buNone/>
              <a:tabLst>
                <a:tab pos="914400" algn="l"/>
              </a:tabLst>
            </a:pPr>
            <a:r>
              <a:rPr lang="en-GB" sz="8800" b="1" dirty="0">
                <a:solidFill>
                  <a:srgbClr val="00B0F0"/>
                </a:solidFill>
                <a:cs typeface="Arial" panose="020B0604020202020204" pitchFamily="34" charset="0"/>
              </a:rPr>
              <a:t>and </a:t>
            </a:r>
          </a:p>
          <a:p>
            <a:pPr marL="457200" lvl="1" indent="0" algn="ctr">
              <a:lnSpc>
                <a:spcPct val="140000"/>
              </a:lnSpc>
              <a:spcBef>
                <a:spcPts val="0"/>
              </a:spcBef>
              <a:buNone/>
              <a:tabLst>
                <a:tab pos="914400" algn="l"/>
              </a:tabLst>
            </a:pPr>
            <a:r>
              <a:rPr lang="en-GB" sz="8800" b="1" dirty="0">
                <a:solidFill>
                  <a:srgbClr val="00B0F0"/>
                </a:solidFill>
                <a:cs typeface="Arial" panose="020B0604020202020204" pitchFamily="34" charset="0"/>
              </a:rPr>
              <a:t>keep talking </a:t>
            </a:r>
          </a:p>
          <a:p>
            <a:pPr marL="457200" lvl="1" indent="0">
              <a:lnSpc>
                <a:spcPct val="140000"/>
              </a:lnSpc>
              <a:spcBef>
                <a:spcPts val="0"/>
              </a:spcBef>
              <a:buNone/>
              <a:tabLst>
                <a:tab pos="914400" algn="l"/>
              </a:tabLst>
            </a:pPr>
            <a:endParaRPr lang="en-GB" sz="1600" dirty="0">
              <a:cs typeface="Arial" panose="020B0604020202020204" pitchFamily="34" charset="0"/>
            </a:endParaRPr>
          </a:p>
        </p:txBody>
      </p:sp>
      <p:sp>
        <p:nvSpPr>
          <p:cNvPr id="4" name="TextBox 3">
            <a:extLst>
              <a:ext uri="{FF2B5EF4-FFF2-40B4-BE49-F238E27FC236}">
                <a16:creationId xmlns:a16="http://schemas.microsoft.com/office/drawing/2014/main" id="{CFD60973-A8FE-F145-AAA5-75C31682759C}"/>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Covid-19</a:t>
            </a:r>
          </a:p>
        </p:txBody>
      </p:sp>
    </p:spTree>
    <p:extLst>
      <p:ext uri="{BB962C8B-B14F-4D97-AF65-F5344CB8AC3E}">
        <p14:creationId xmlns:p14="http://schemas.microsoft.com/office/powerpoint/2010/main" val="2423629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75864"/>
            <a:ext cx="10515600" cy="3506272"/>
          </a:xfrm>
        </p:spPr>
        <p:txBody>
          <a:bodyPr>
            <a:noAutofit/>
          </a:bodyPr>
          <a:lstStyle/>
          <a:p>
            <a:pPr marL="0" indent="0">
              <a:lnSpc>
                <a:spcPct val="120000"/>
              </a:lnSpc>
              <a:spcBef>
                <a:spcPts val="0"/>
              </a:spcBef>
              <a:buNone/>
            </a:pPr>
            <a:r>
              <a:rPr lang="en-GB" sz="1800" dirty="0">
                <a:cs typeface="Arial" panose="020B0604020202020204" pitchFamily="34" charset="0"/>
              </a:rPr>
              <a:t>COVID-19 has changed things for us all, especially you. Lockdown has meant that many of you can’t go to school, you can’t see your friends and family and have to keep in touch with people and your school work online. </a:t>
            </a:r>
          </a:p>
          <a:p>
            <a:pPr marL="0" indent="0">
              <a:lnSpc>
                <a:spcPct val="120000"/>
              </a:lnSpc>
              <a:spcBef>
                <a:spcPts val="0"/>
              </a:spcBef>
              <a:buNone/>
            </a:pPr>
            <a:endParaRPr lang="en-GB" sz="1800" dirty="0">
              <a:cs typeface="Arial" panose="020B0604020202020204" pitchFamily="34" charset="0"/>
            </a:endParaRPr>
          </a:p>
          <a:p>
            <a:pPr marL="0" indent="0">
              <a:lnSpc>
                <a:spcPct val="120000"/>
              </a:lnSpc>
              <a:spcBef>
                <a:spcPts val="0"/>
              </a:spcBef>
              <a:buNone/>
            </a:pPr>
            <a:r>
              <a:rPr lang="en-GB" sz="1800" dirty="0">
                <a:cs typeface="Arial" panose="020B0604020202020204" pitchFamily="34" charset="0"/>
              </a:rPr>
              <a:t>Using online programmes, it is important to protect yourself from the different risks that you can face. </a:t>
            </a:r>
          </a:p>
          <a:p>
            <a:pPr marL="0" indent="0">
              <a:lnSpc>
                <a:spcPct val="120000"/>
              </a:lnSpc>
              <a:spcBef>
                <a:spcPts val="0"/>
              </a:spcBef>
              <a:buNone/>
            </a:pPr>
            <a:endParaRPr lang="en-GB" sz="1800" dirty="0">
              <a:cs typeface="Arial" panose="020B0604020202020204" pitchFamily="34" charset="0"/>
            </a:endParaRPr>
          </a:p>
          <a:p>
            <a:pPr marL="0" indent="0">
              <a:lnSpc>
                <a:spcPct val="120000"/>
              </a:lnSpc>
              <a:spcBef>
                <a:spcPts val="0"/>
              </a:spcBef>
              <a:buNone/>
            </a:pPr>
            <a:r>
              <a:rPr lang="en-GB" sz="1800" dirty="0">
                <a:cs typeface="Arial" panose="020B0604020202020204" pitchFamily="34" charset="0"/>
              </a:rPr>
              <a:t>If you are worried about something, or see or experience something online that concerns you, speak to someone you trust as soon as possible. </a:t>
            </a:r>
          </a:p>
          <a:p>
            <a:pPr marL="0" indent="0">
              <a:lnSpc>
                <a:spcPct val="120000"/>
              </a:lnSpc>
              <a:spcBef>
                <a:spcPts val="0"/>
              </a:spcBef>
              <a:buNone/>
            </a:pPr>
            <a:endParaRPr lang="en-GB" sz="1800" dirty="0">
              <a:cs typeface="Arial" panose="020B0604020202020204" pitchFamily="34" charset="0"/>
            </a:endParaRPr>
          </a:p>
          <a:p>
            <a:pPr marL="0" indent="0">
              <a:lnSpc>
                <a:spcPct val="120000"/>
              </a:lnSpc>
              <a:spcBef>
                <a:spcPts val="0"/>
              </a:spcBef>
              <a:buNone/>
            </a:pPr>
            <a:r>
              <a:rPr lang="en-GB" sz="1800" b="1" dirty="0">
                <a:cs typeface="Arial" panose="020B0604020202020204" pitchFamily="34" charset="0"/>
              </a:rPr>
              <a:t>Don’t keep it to yourself. </a:t>
            </a:r>
          </a:p>
          <a:p>
            <a:pPr marL="0" indent="0">
              <a:lnSpc>
                <a:spcPct val="120000"/>
              </a:lnSpc>
              <a:spcBef>
                <a:spcPts val="0"/>
              </a:spcBef>
              <a:buNone/>
            </a:pPr>
            <a:endParaRPr lang="en-GB" sz="1800" dirty="0">
              <a:cs typeface="Arial" panose="020B0604020202020204" pitchFamily="34" charset="0"/>
            </a:endParaRPr>
          </a:p>
          <a:p>
            <a:pPr marL="0" indent="0">
              <a:lnSpc>
                <a:spcPct val="120000"/>
              </a:lnSpc>
              <a:spcBef>
                <a:spcPts val="0"/>
              </a:spcBef>
              <a:buNone/>
            </a:pPr>
            <a:r>
              <a:rPr lang="en-GB" sz="1800" dirty="0">
                <a:cs typeface="Arial" panose="020B0604020202020204" pitchFamily="34" charset="0"/>
              </a:rPr>
              <a:t>There are lots of information and advice available on our website for you. </a:t>
            </a:r>
          </a:p>
        </p:txBody>
      </p:sp>
      <p:sp>
        <p:nvSpPr>
          <p:cNvPr id="2" name="TextBox 1">
            <a:extLst>
              <a:ext uri="{FF2B5EF4-FFF2-40B4-BE49-F238E27FC236}">
                <a16:creationId xmlns:a16="http://schemas.microsoft.com/office/drawing/2014/main" id="{5D180DEF-F96B-784F-986A-7C618497164D}"/>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Young People</a:t>
            </a:r>
          </a:p>
        </p:txBody>
      </p:sp>
      <p:sp>
        <p:nvSpPr>
          <p:cNvPr id="4" name="Rounded Rectangle 3">
            <a:hlinkClick r:id="rId2"/>
            <a:extLst>
              <a:ext uri="{FF2B5EF4-FFF2-40B4-BE49-F238E27FC236}">
                <a16:creationId xmlns:a16="http://schemas.microsoft.com/office/drawing/2014/main" id="{ADC88F32-495F-0A47-8757-279AE28D927B}"/>
              </a:ext>
            </a:extLst>
          </p:cNvPr>
          <p:cNvSpPr/>
          <p:nvPr/>
        </p:nvSpPr>
        <p:spPr>
          <a:xfrm>
            <a:off x="8794865" y="5718452"/>
            <a:ext cx="2402379" cy="476246"/>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hlinkClick r:id="rId2"/>
              </a:rPr>
              <a:t>More information</a:t>
            </a:r>
            <a:endParaRPr lang="en-US" b="1" dirty="0"/>
          </a:p>
        </p:txBody>
      </p:sp>
    </p:spTree>
    <p:extLst>
      <p:ext uri="{BB962C8B-B14F-4D97-AF65-F5344CB8AC3E}">
        <p14:creationId xmlns:p14="http://schemas.microsoft.com/office/powerpoint/2010/main" val="2756634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2153" y="1051034"/>
            <a:ext cx="5550991" cy="5171090"/>
          </a:xfrm>
        </p:spPr>
        <p:txBody>
          <a:bodyPr>
            <a:noAutofit/>
          </a:bodyPr>
          <a:lstStyle/>
          <a:p>
            <a:pPr marL="0" indent="0">
              <a:lnSpc>
                <a:spcPct val="120000"/>
              </a:lnSpc>
              <a:buNone/>
            </a:pPr>
            <a:r>
              <a:rPr lang="en-GB" sz="1800" dirty="0"/>
              <a:t>Children are gaining access to, and owning, their own devices from a younger age. Devices can be great for learning and development, however parents should be aware of the content available and the chance of your child seeing something they shouldn’t when online. </a:t>
            </a:r>
            <a:endParaRPr lang="en-GB" sz="1400" dirty="0"/>
          </a:p>
          <a:p>
            <a:pPr marL="0" indent="0">
              <a:lnSpc>
                <a:spcPct val="120000"/>
              </a:lnSpc>
              <a:buNone/>
            </a:pPr>
            <a:r>
              <a:rPr lang="en-GB" sz="1800" dirty="0">
                <a:cs typeface="Arial" panose="020B0604020202020204" pitchFamily="34" charset="0"/>
              </a:rPr>
              <a:t>It is important to have regular conversations about staying safe online and to encourage young people to speak to you if they come across something worrying.</a:t>
            </a:r>
          </a:p>
          <a:p>
            <a:pPr marL="0" indent="0">
              <a:lnSpc>
                <a:spcPct val="120000"/>
              </a:lnSpc>
              <a:buNone/>
            </a:pPr>
            <a:r>
              <a:rPr lang="en-GB" sz="1800" dirty="0">
                <a:cs typeface="Arial" panose="020B0604020202020204" pitchFamily="34" charset="0"/>
              </a:rPr>
              <a:t>These resources provide guidance and support for parents and carers on how to talk to your child about a range of online safety issues, as well as set up home filtering and age-appropriate parental controls on digital devices:</a:t>
            </a:r>
            <a:endParaRPr lang="en-GB" sz="1050" dirty="0">
              <a:cs typeface="Arial" panose="020B0604020202020204" pitchFamily="34" charset="0"/>
            </a:endParaRPr>
          </a:p>
          <a:p>
            <a:pPr marL="0" indent="0">
              <a:lnSpc>
                <a:spcPct val="120000"/>
              </a:lnSpc>
              <a:buNone/>
            </a:pPr>
            <a:endParaRPr lang="en-GB" sz="1000" dirty="0">
              <a:cs typeface="Arial" panose="020B0604020202020204" pitchFamily="34" charset="0"/>
            </a:endParaRPr>
          </a:p>
          <a:p>
            <a:pPr marL="0" indent="0">
              <a:lnSpc>
                <a:spcPct val="120000"/>
              </a:lnSpc>
              <a:buNone/>
            </a:pPr>
            <a:endParaRPr lang="en-GB" sz="1000" dirty="0">
              <a:cs typeface="Arial" panose="020B0604020202020204" pitchFamily="34" charset="0"/>
            </a:endParaRPr>
          </a:p>
          <a:p>
            <a:pPr marL="0" indent="0">
              <a:lnSpc>
                <a:spcPct val="120000"/>
              </a:lnSpc>
              <a:buNone/>
            </a:pPr>
            <a:endParaRPr lang="en-GB" sz="1000" dirty="0">
              <a:cs typeface="Arial" panose="020B0604020202020204" pitchFamily="34" charset="0"/>
            </a:endParaRPr>
          </a:p>
          <a:p>
            <a:pPr marL="0" indent="0">
              <a:lnSpc>
                <a:spcPct val="120000"/>
              </a:lnSpc>
              <a:buNone/>
            </a:pPr>
            <a:endParaRPr lang="en-GB" sz="1000" dirty="0">
              <a:cs typeface="Arial" panose="020B0604020202020204" pitchFamily="34" charset="0"/>
            </a:endParaRPr>
          </a:p>
        </p:txBody>
      </p:sp>
      <p:sp>
        <p:nvSpPr>
          <p:cNvPr id="4" name="TextBox 3">
            <a:extLst>
              <a:ext uri="{FF2B5EF4-FFF2-40B4-BE49-F238E27FC236}">
                <a16:creationId xmlns:a16="http://schemas.microsoft.com/office/drawing/2014/main" id="{A7B20D7B-10B0-E547-8E57-B27775B95C5C}"/>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Parents</a:t>
            </a:r>
          </a:p>
        </p:txBody>
      </p:sp>
      <p:sp>
        <p:nvSpPr>
          <p:cNvPr id="5" name="Rectangle 4">
            <a:hlinkClick r:id="rId2"/>
            <a:extLst>
              <a:ext uri="{FF2B5EF4-FFF2-40B4-BE49-F238E27FC236}">
                <a16:creationId xmlns:a16="http://schemas.microsoft.com/office/drawing/2014/main" id="{926D9DA0-B721-AA49-B822-954F315CD411}"/>
              </a:ext>
            </a:extLst>
          </p:cNvPr>
          <p:cNvSpPr/>
          <p:nvPr/>
        </p:nvSpPr>
        <p:spPr>
          <a:xfrm>
            <a:off x="9394766" y="974179"/>
            <a:ext cx="2527069" cy="1429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hlinkClick r:id="rId3"/>
            <a:extLst>
              <a:ext uri="{FF2B5EF4-FFF2-40B4-BE49-F238E27FC236}">
                <a16:creationId xmlns:a16="http://schemas.microsoft.com/office/drawing/2014/main" id="{552F0AEB-19CE-394C-B811-5DF713D5181F}"/>
              </a:ext>
            </a:extLst>
          </p:cNvPr>
          <p:cNvSpPr/>
          <p:nvPr/>
        </p:nvSpPr>
        <p:spPr>
          <a:xfrm>
            <a:off x="9337267" y="3790604"/>
            <a:ext cx="2527069" cy="1429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hlinkClick r:id="rId4"/>
            <a:extLst>
              <a:ext uri="{FF2B5EF4-FFF2-40B4-BE49-F238E27FC236}">
                <a16:creationId xmlns:a16="http://schemas.microsoft.com/office/drawing/2014/main" id="{49B4B202-90B5-A34A-A63D-72A095984AAF}"/>
              </a:ext>
            </a:extLst>
          </p:cNvPr>
          <p:cNvSpPr/>
          <p:nvPr/>
        </p:nvSpPr>
        <p:spPr>
          <a:xfrm>
            <a:off x="6606538" y="3790604"/>
            <a:ext cx="2527069" cy="1429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hlinkClick r:id="rId5"/>
            <a:extLst>
              <a:ext uri="{FF2B5EF4-FFF2-40B4-BE49-F238E27FC236}">
                <a16:creationId xmlns:a16="http://schemas.microsoft.com/office/drawing/2014/main" id="{7631A866-2EBC-D447-AE35-160D0EC6E68B}"/>
              </a:ext>
            </a:extLst>
          </p:cNvPr>
          <p:cNvSpPr/>
          <p:nvPr/>
        </p:nvSpPr>
        <p:spPr>
          <a:xfrm>
            <a:off x="6606538" y="974179"/>
            <a:ext cx="2527069" cy="1429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ThinkUKnow - Wikipedia">
            <a:extLst>
              <a:ext uri="{FF2B5EF4-FFF2-40B4-BE49-F238E27FC236}">
                <a16:creationId xmlns:a16="http://schemas.microsoft.com/office/drawing/2014/main" id="{12B09B52-B7DA-E84F-B5B6-73EB6FCDDF2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0813" y="1086819"/>
            <a:ext cx="1460962" cy="115762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F56A5353-EC9B-0441-91DD-EB25ADEDE1DF}"/>
              </a:ext>
            </a:extLst>
          </p:cNvPr>
          <p:cNvSpPr txBox="1"/>
          <p:nvPr/>
        </p:nvSpPr>
        <p:spPr>
          <a:xfrm>
            <a:off x="6606538" y="2530996"/>
            <a:ext cx="2527069" cy="830997"/>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Provides resources for parents/carers and children of all ages to help keep children safe online</a:t>
            </a:r>
            <a:endParaRPr lang="en-US" sz="1200" dirty="0"/>
          </a:p>
        </p:txBody>
      </p:sp>
      <p:pic>
        <p:nvPicPr>
          <p:cNvPr id="11" name="Picture 10">
            <a:extLst>
              <a:ext uri="{FF2B5EF4-FFF2-40B4-BE49-F238E27FC236}">
                <a16:creationId xmlns:a16="http://schemas.microsoft.com/office/drawing/2014/main" id="{9A09B4FE-323C-C444-8B5E-46D27BEE9500}"/>
              </a:ext>
            </a:extLst>
          </p:cNvPr>
          <p:cNvPicPr>
            <a:picLocks noChangeAspect="1"/>
          </p:cNvPicPr>
          <p:nvPr/>
        </p:nvPicPr>
        <p:blipFill>
          <a:blip r:embed="rId7"/>
          <a:stretch>
            <a:fillRect/>
          </a:stretch>
        </p:blipFill>
        <p:spPr>
          <a:xfrm>
            <a:off x="9568156" y="1375856"/>
            <a:ext cx="2191578" cy="600727"/>
          </a:xfrm>
          <a:prstGeom prst="rect">
            <a:avLst/>
          </a:prstGeom>
        </p:spPr>
      </p:pic>
      <p:sp>
        <p:nvSpPr>
          <p:cNvPr id="12" name="TextBox 11">
            <a:extLst>
              <a:ext uri="{FF2B5EF4-FFF2-40B4-BE49-F238E27FC236}">
                <a16:creationId xmlns:a16="http://schemas.microsoft.com/office/drawing/2014/main" id="{1725F0E1-FB85-8D45-9682-B89F6CE79000}"/>
              </a:ext>
            </a:extLst>
          </p:cNvPr>
          <p:cNvSpPr txBox="1"/>
          <p:nvPr/>
        </p:nvSpPr>
        <p:spPr>
          <a:xfrm>
            <a:off x="9406055" y="2530996"/>
            <a:ext cx="2458283" cy="1015663"/>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Childnet has developed guidance for parents and carers to begin a conversation about online safety, as well as guidance on keeping under-fives safe online</a:t>
            </a:r>
            <a:r>
              <a:rPr lang="en-US" sz="1200" dirty="0">
                <a:latin typeface="Arial" panose="020B0604020202020204" pitchFamily="34" charset="0"/>
                <a:cs typeface="Arial" panose="020B0604020202020204" pitchFamily="34" charset="0"/>
              </a:rPr>
              <a:t>.</a:t>
            </a:r>
            <a:endParaRPr lang="en-GB" sz="1200" dirty="0">
              <a:latin typeface="Arial" panose="020B0604020202020204" pitchFamily="34" charset="0"/>
              <a:cs typeface="Arial" panose="020B0604020202020204" pitchFamily="34" charset="0"/>
            </a:endParaRPr>
          </a:p>
        </p:txBody>
      </p:sp>
      <p:pic>
        <p:nvPicPr>
          <p:cNvPr id="3078" name="Picture 6" descr="Press office | NSPCC">
            <a:extLst>
              <a:ext uri="{FF2B5EF4-FFF2-40B4-BE49-F238E27FC236}">
                <a16:creationId xmlns:a16="http://schemas.microsoft.com/office/drawing/2014/main" id="{E755A21B-9C64-C142-B10F-2950BC6A825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18511" y="4241618"/>
            <a:ext cx="2111043" cy="51814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E189EFFD-A38C-1A47-A704-1A28EFA726CD}"/>
              </a:ext>
            </a:extLst>
          </p:cNvPr>
          <p:cNvSpPr txBox="1"/>
          <p:nvPr/>
        </p:nvSpPr>
        <p:spPr>
          <a:xfrm>
            <a:off x="6606538" y="5347421"/>
            <a:ext cx="2527068" cy="120032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National Society for the Prevention of Cruelty to Children (NSPCC) has guidance for parents and carers to help keep children safe online</a:t>
            </a:r>
          </a:p>
          <a:p>
            <a:endParaRPr lang="en-US" sz="1200" dirty="0"/>
          </a:p>
        </p:txBody>
      </p:sp>
      <p:pic>
        <p:nvPicPr>
          <p:cNvPr id="3080" name="Picture 8" descr="UK Safer Internet Centre Logo Vector (.AI) Free Download">
            <a:extLst>
              <a:ext uri="{FF2B5EF4-FFF2-40B4-BE49-F238E27FC236}">
                <a16:creationId xmlns:a16="http://schemas.microsoft.com/office/drawing/2014/main" id="{E15FAF98-5D30-E041-849C-AC84E8A0714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26251" y="4051054"/>
            <a:ext cx="1976930" cy="88302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08A0BFF4-89BA-B54D-BCEA-5037342EE21D}"/>
              </a:ext>
            </a:extLst>
          </p:cNvPr>
          <p:cNvSpPr txBox="1"/>
          <p:nvPr/>
        </p:nvSpPr>
        <p:spPr>
          <a:xfrm>
            <a:off x="9337267" y="5347421"/>
            <a:ext cx="2527069" cy="120032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UK Safer Internet Centre provides tips and advice for parents and carers to keep children safe online - you can also report any harmful content found online through the UK Safer Internet Centre</a:t>
            </a:r>
          </a:p>
        </p:txBody>
      </p:sp>
    </p:spTree>
    <p:extLst>
      <p:ext uri="{BB962C8B-B14F-4D97-AF65-F5344CB8AC3E}">
        <p14:creationId xmlns:p14="http://schemas.microsoft.com/office/powerpoint/2010/main" val="2257207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055" y="2787821"/>
            <a:ext cx="11027980" cy="4070179"/>
          </a:xfrm>
        </p:spPr>
        <p:txBody>
          <a:bodyPr>
            <a:noAutofit/>
          </a:bodyPr>
          <a:lstStyle/>
          <a:p>
            <a:pPr marL="0" indent="0">
              <a:lnSpc>
                <a:spcPct val="120000"/>
              </a:lnSpc>
              <a:spcBef>
                <a:spcPts val="0"/>
              </a:spcBef>
              <a:buNone/>
            </a:pPr>
            <a:r>
              <a:rPr lang="en-GB" sz="1600" b="1" dirty="0">
                <a:solidFill>
                  <a:srgbClr val="00B0F0"/>
                </a:solidFill>
                <a:cs typeface="Arial" panose="020B0604020202020204" pitchFamily="34" charset="0"/>
              </a:rPr>
              <a:t>Online Gaming safety tips</a:t>
            </a:r>
          </a:p>
          <a:p>
            <a:pPr marL="0" indent="0">
              <a:lnSpc>
                <a:spcPct val="120000"/>
              </a:lnSpc>
              <a:spcBef>
                <a:spcPts val="0"/>
              </a:spcBef>
              <a:buNone/>
            </a:pPr>
            <a:r>
              <a:rPr lang="en-GB" sz="1600" dirty="0"/>
              <a:t>Online games like </a:t>
            </a:r>
            <a:r>
              <a:rPr lang="en-GB" sz="1600" dirty="0" err="1"/>
              <a:t>Fortnite</a:t>
            </a:r>
            <a:r>
              <a:rPr lang="en-GB" sz="1600" dirty="0"/>
              <a:t>, Minecraft and Roblox can let young people play with their friends, family and strangers from around the world. But playing with people online can be risky. </a:t>
            </a:r>
            <a:r>
              <a:rPr lang="en-GB" sz="1600" dirty="0">
                <a:cs typeface="Arial" panose="020B0604020202020204" pitchFamily="34" charset="0"/>
              </a:rPr>
              <a:t>Before young people start playing games online there are a few things to consider.</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You can find more help, advice and information online.</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endParaRPr lang="en-GB" sz="1600" dirty="0">
              <a:cs typeface="Arial" panose="020B0604020202020204" pitchFamily="34" charset="0"/>
            </a:endParaRPr>
          </a:p>
        </p:txBody>
      </p:sp>
      <p:sp>
        <p:nvSpPr>
          <p:cNvPr id="5" name="TextBox 4">
            <a:extLst>
              <a:ext uri="{FF2B5EF4-FFF2-40B4-BE49-F238E27FC236}">
                <a16:creationId xmlns:a16="http://schemas.microsoft.com/office/drawing/2014/main"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
        <p:nvSpPr>
          <p:cNvPr id="8" name="Rounded Rectangle 7">
            <a:hlinkClick r:id="rId2"/>
            <a:extLst>
              <a:ext uri="{FF2B5EF4-FFF2-40B4-BE49-F238E27FC236}">
                <a16:creationId xmlns:a16="http://schemas.microsoft.com/office/drawing/2014/main" id="{644E03FF-EAD9-584F-BE8F-AD38B0E70CC5}"/>
              </a:ext>
            </a:extLst>
          </p:cNvPr>
          <p:cNvSpPr/>
          <p:nvPr/>
        </p:nvSpPr>
        <p:spPr>
          <a:xfrm>
            <a:off x="8096930" y="5065986"/>
            <a:ext cx="3023015" cy="1150437"/>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More information</a:t>
            </a:r>
          </a:p>
        </p:txBody>
      </p:sp>
      <p:sp>
        <p:nvSpPr>
          <p:cNvPr id="9" name="TextBox 8">
            <a:extLst>
              <a:ext uri="{FF2B5EF4-FFF2-40B4-BE49-F238E27FC236}">
                <a16:creationId xmlns:a16="http://schemas.microsoft.com/office/drawing/2014/main" id="{8D30B53C-0969-C049-A995-AA4352F9DFE5}"/>
              </a:ext>
            </a:extLst>
          </p:cNvPr>
          <p:cNvSpPr txBox="1"/>
          <p:nvPr/>
        </p:nvSpPr>
        <p:spPr>
          <a:xfrm>
            <a:off x="546536" y="1027665"/>
            <a:ext cx="11035863" cy="1551194"/>
          </a:xfrm>
          <a:prstGeom prst="rect">
            <a:avLst/>
          </a:prstGeom>
          <a:noFill/>
        </p:spPr>
        <p:txBody>
          <a:bodyPr wrap="square" rtlCol="0">
            <a:spAutoFit/>
          </a:bodyPr>
          <a:lstStyle/>
          <a:p>
            <a:pPr algn="ctr">
              <a:lnSpc>
                <a:spcPct val="120000"/>
              </a:lnSpc>
            </a:pPr>
            <a:r>
              <a:rPr lang="en-GB" sz="3200" b="1" dirty="0">
                <a:solidFill>
                  <a:srgbClr val="00B0F0"/>
                </a:solidFill>
                <a:cs typeface="Arial" panose="020B0604020202020204" pitchFamily="34" charset="0"/>
              </a:rPr>
              <a:t>Talk to your children. </a:t>
            </a:r>
          </a:p>
          <a:p>
            <a:pPr algn="ctr">
              <a:lnSpc>
                <a:spcPct val="120000"/>
              </a:lnSpc>
            </a:pPr>
            <a:r>
              <a:rPr lang="en-GB" sz="3200" b="1" dirty="0">
                <a:solidFill>
                  <a:srgbClr val="00B0F0"/>
                </a:solidFill>
                <a:cs typeface="Arial" panose="020B0604020202020204" pitchFamily="34" charset="0"/>
              </a:rPr>
              <a:t>REMEMBER – knowledge is power! </a:t>
            </a:r>
            <a:endParaRPr lang="en-GB" sz="3200" dirty="0">
              <a:cs typeface="Arial" panose="020B0604020202020204" pitchFamily="34" charset="0"/>
            </a:endParaRPr>
          </a:p>
          <a:p>
            <a:endParaRPr lang="en-US" dirty="0"/>
          </a:p>
        </p:txBody>
      </p:sp>
    </p:spTree>
    <p:extLst>
      <p:ext uri="{BB962C8B-B14F-4D97-AF65-F5344CB8AC3E}">
        <p14:creationId xmlns:p14="http://schemas.microsoft.com/office/powerpoint/2010/main" val="190045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544" y="977463"/>
            <a:ext cx="11027980" cy="4070179"/>
          </a:xfrm>
        </p:spPr>
        <p:txBody>
          <a:bodyPr>
            <a:noAutofit/>
          </a:bodyPr>
          <a:lstStyle/>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3200" b="1" dirty="0">
                <a:solidFill>
                  <a:srgbClr val="00B0F0"/>
                </a:solidFill>
                <a:cs typeface="Arial" panose="020B0604020202020204" pitchFamily="34" charset="0"/>
              </a:rPr>
              <a:t>Their username.</a:t>
            </a:r>
          </a:p>
          <a:p>
            <a:pPr marL="0" indent="0">
              <a:lnSpc>
                <a:spcPct val="120000"/>
              </a:lnSpc>
              <a:spcBef>
                <a:spcPts val="0"/>
              </a:spcBef>
              <a:buNone/>
            </a:pPr>
            <a:endParaRPr lang="en-GB" sz="1600" b="1" dirty="0">
              <a:cs typeface="Arial" panose="020B0604020202020204" pitchFamily="34" charset="0"/>
            </a:endParaRPr>
          </a:p>
          <a:p>
            <a:pPr marL="0" indent="0">
              <a:lnSpc>
                <a:spcPct val="120000"/>
              </a:lnSpc>
              <a:spcBef>
                <a:spcPts val="0"/>
              </a:spcBef>
              <a:buNone/>
            </a:pPr>
            <a:r>
              <a:rPr lang="en-GB" sz="1600" b="1" dirty="0">
                <a:cs typeface="Arial" panose="020B0604020202020204" pitchFamily="34" charset="0"/>
              </a:rPr>
              <a:t>Choose a safe username. This seems simple, but it can give away so much. </a:t>
            </a:r>
          </a:p>
          <a:p>
            <a:pPr marL="0" indent="0">
              <a:lnSpc>
                <a:spcPct val="120000"/>
              </a:lnSpc>
              <a:spcBef>
                <a:spcPts val="0"/>
              </a:spcBef>
              <a:buNone/>
            </a:pPr>
            <a:endParaRPr lang="en-GB" sz="1600" b="1"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Make sure you:</a:t>
            </a:r>
          </a:p>
          <a:p>
            <a:pPr marL="0" indent="0">
              <a:lnSpc>
                <a:spcPct val="120000"/>
              </a:lnSpc>
              <a:spcBef>
                <a:spcPts val="0"/>
              </a:spcBef>
              <a:buNone/>
            </a:pPr>
            <a:endParaRPr lang="en-GB" sz="1600" b="1" dirty="0">
              <a:cs typeface="Arial" panose="020B0604020202020204" pitchFamily="34" charset="0"/>
            </a:endParaRPr>
          </a:p>
          <a:p>
            <a:pPr>
              <a:lnSpc>
                <a:spcPct val="120000"/>
              </a:lnSpc>
              <a:spcBef>
                <a:spcPts val="0"/>
              </a:spcBef>
            </a:pPr>
            <a:r>
              <a:rPr lang="en-GB" sz="1600" dirty="0">
                <a:cs typeface="Arial" panose="020B0604020202020204" pitchFamily="34" charset="0"/>
              </a:rPr>
              <a:t>Don’t use their real name</a:t>
            </a:r>
          </a:p>
          <a:p>
            <a:pPr>
              <a:lnSpc>
                <a:spcPct val="120000"/>
              </a:lnSpc>
              <a:spcBef>
                <a:spcPts val="0"/>
              </a:spcBef>
            </a:pPr>
            <a:r>
              <a:rPr lang="en-GB" sz="1600" dirty="0">
                <a:cs typeface="Arial" panose="020B0604020202020204" pitchFamily="34" charset="0"/>
              </a:rPr>
              <a:t>Don’t use their school name</a:t>
            </a:r>
          </a:p>
          <a:p>
            <a:pPr>
              <a:lnSpc>
                <a:spcPct val="120000"/>
              </a:lnSpc>
              <a:spcBef>
                <a:spcPts val="0"/>
              </a:spcBef>
            </a:pPr>
            <a:r>
              <a:rPr lang="en-GB" sz="1600" dirty="0">
                <a:cs typeface="Arial" panose="020B0604020202020204" pitchFamily="34" charset="0"/>
              </a:rPr>
              <a:t>Don’t use anything relating to your address </a:t>
            </a:r>
          </a:p>
          <a:p>
            <a:pPr>
              <a:lnSpc>
                <a:spcPct val="120000"/>
              </a:lnSpc>
              <a:spcBef>
                <a:spcPts val="0"/>
              </a:spcBef>
            </a:pPr>
            <a:r>
              <a:rPr lang="en-GB" sz="1600" dirty="0">
                <a:cs typeface="Arial" panose="020B0604020202020204" pitchFamily="34" charset="0"/>
              </a:rPr>
              <a:t>Don’t use their birthday</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If they’re able to use a profile picture, try using an avatar that doesn’t show their face. If you do use a picture, think about whether it shows anything that could be used to identify them, like their school logo, street name or something in the background.</a:t>
            </a:r>
            <a:endParaRPr lang="en-GB" sz="1600" dirty="0"/>
          </a:p>
          <a:p>
            <a:pPr>
              <a:lnSpc>
                <a:spcPct val="120000"/>
              </a:lnSpc>
              <a:spcBef>
                <a:spcPts val="0"/>
              </a:spcBef>
            </a:pPr>
            <a:endParaRPr lang="en-GB" sz="700" dirty="0">
              <a:cs typeface="Arial" panose="020B0604020202020204" pitchFamily="34" charset="0"/>
            </a:endParaRPr>
          </a:p>
        </p:txBody>
      </p:sp>
      <p:sp>
        <p:nvSpPr>
          <p:cNvPr id="5" name="TextBox 4">
            <a:extLst>
              <a:ext uri="{FF2B5EF4-FFF2-40B4-BE49-F238E27FC236}">
                <a16:creationId xmlns:a16="http://schemas.microsoft.com/office/drawing/2014/main"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Tree>
    <p:extLst>
      <p:ext uri="{BB962C8B-B14F-4D97-AF65-F5344CB8AC3E}">
        <p14:creationId xmlns:p14="http://schemas.microsoft.com/office/powerpoint/2010/main" val="1160126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2010" y="1130875"/>
            <a:ext cx="11027980" cy="4070179"/>
          </a:xfrm>
        </p:spPr>
        <p:txBody>
          <a:bodyPr>
            <a:noAutofit/>
          </a:bodyPr>
          <a:lstStyle/>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3200" b="1" dirty="0">
                <a:solidFill>
                  <a:srgbClr val="00B0F0"/>
                </a:solidFill>
              </a:rPr>
              <a:t>What is safe to talk about </a:t>
            </a:r>
            <a:r>
              <a:rPr lang="en-GB" sz="3200" b="1" dirty="0">
                <a:solidFill>
                  <a:srgbClr val="00B0F0"/>
                </a:solidFill>
                <a:cs typeface="Arial" panose="020B0604020202020204" pitchFamily="34" charset="0"/>
              </a:rPr>
              <a:t>online?</a:t>
            </a:r>
          </a:p>
          <a:p>
            <a:pPr marL="0" indent="0">
              <a:lnSpc>
                <a:spcPct val="120000"/>
              </a:lnSpc>
              <a:spcBef>
                <a:spcPts val="0"/>
              </a:spcBef>
              <a:buNone/>
            </a:pPr>
            <a:endParaRPr lang="en-GB" sz="1600" b="1" dirty="0">
              <a:solidFill>
                <a:srgbClr val="00B0F0"/>
              </a:solidFill>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Games are a great way to make friends online. But it’s important to talk to your young people about how much they’re sharing about themselves. </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1600" dirty="0">
                <a:cs typeface="Arial" panose="020B0604020202020204" pitchFamily="34" charset="0"/>
              </a:rPr>
              <a:t>Do they know they should never give their:</a:t>
            </a:r>
          </a:p>
          <a:p>
            <a:pPr marL="0" indent="0">
              <a:lnSpc>
                <a:spcPct val="120000"/>
              </a:lnSpc>
              <a:spcBef>
                <a:spcPts val="0"/>
              </a:spcBef>
              <a:buNone/>
            </a:pPr>
            <a:endParaRPr lang="en-GB" sz="1600" dirty="0">
              <a:cs typeface="Arial" panose="020B0604020202020204" pitchFamily="34" charset="0"/>
            </a:endParaRPr>
          </a:p>
          <a:p>
            <a:pPr lvl="1">
              <a:lnSpc>
                <a:spcPct val="120000"/>
              </a:lnSpc>
              <a:spcBef>
                <a:spcPts val="0"/>
              </a:spcBef>
            </a:pPr>
            <a:r>
              <a:rPr lang="en-GB" sz="1600" dirty="0">
                <a:cs typeface="Arial" panose="020B0604020202020204" pitchFamily="34" charset="0"/>
              </a:rPr>
              <a:t>Address</a:t>
            </a:r>
          </a:p>
          <a:p>
            <a:pPr lvl="1">
              <a:lnSpc>
                <a:spcPct val="120000"/>
              </a:lnSpc>
              <a:spcBef>
                <a:spcPts val="0"/>
              </a:spcBef>
            </a:pPr>
            <a:r>
              <a:rPr lang="en-GB" sz="1600" dirty="0">
                <a:cs typeface="Arial" panose="020B0604020202020204" pitchFamily="34" charset="0"/>
              </a:rPr>
              <a:t>Age</a:t>
            </a:r>
          </a:p>
          <a:p>
            <a:pPr lvl="1">
              <a:lnSpc>
                <a:spcPct val="120000"/>
              </a:lnSpc>
              <a:spcBef>
                <a:spcPts val="0"/>
              </a:spcBef>
            </a:pPr>
            <a:r>
              <a:rPr lang="en-GB" sz="1600" dirty="0">
                <a:cs typeface="Arial" panose="020B0604020202020204" pitchFamily="34" charset="0"/>
              </a:rPr>
              <a:t>phone number</a:t>
            </a:r>
          </a:p>
          <a:p>
            <a:pPr lvl="1">
              <a:lnSpc>
                <a:spcPct val="120000"/>
              </a:lnSpc>
              <a:spcBef>
                <a:spcPts val="0"/>
              </a:spcBef>
            </a:pPr>
            <a:r>
              <a:rPr lang="en-GB" sz="1600" dirty="0">
                <a:cs typeface="Arial" panose="020B0604020202020204" pitchFamily="34" charset="0"/>
              </a:rPr>
              <a:t>where they go to school</a:t>
            </a:r>
          </a:p>
          <a:p>
            <a:pPr lvl="1">
              <a:lnSpc>
                <a:spcPct val="120000"/>
              </a:lnSpc>
              <a:spcBef>
                <a:spcPts val="0"/>
              </a:spcBef>
            </a:pPr>
            <a:r>
              <a:rPr lang="en-GB" sz="1600" dirty="0">
                <a:cs typeface="Arial" panose="020B0604020202020204" pitchFamily="34" charset="0"/>
              </a:rPr>
              <a:t>their full name</a:t>
            </a:r>
          </a:p>
          <a:p>
            <a:pPr lvl="1">
              <a:lnSpc>
                <a:spcPct val="120000"/>
              </a:lnSpc>
              <a:spcBef>
                <a:spcPts val="0"/>
              </a:spcBef>
            </a:pPr>
            <a:r>
              <a:rPr lang="en-GB" sz="1600" dirty="0">
                <a:cs typeface="Arial" panose="020B0604020202020204" pitchFamily="34" charset="0"/>
              </a:rPr>
              <a:t>passwords</a:t>
            </a:r>
          </a:p>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1600" b="1" dirty="0">
                <a:cs typeface="Arial" panose="020B0604020202020204" pitchFamily="34" charset="0"/>
              </a:rPr>
              <a:t>People are clever – they can keep track of all the small things they have heard over time to create a big picture. </a:t>
            </a:r>
          </a:p>
          <a:p>
            <a:pPr>
              <a:lnSpc>
                <a:spcPct val="120000"/>
              </a:lnSpc>
              <a:spcBef>
                <a:spcPts val="0"/>
              </a:spcBef>
            </a:pPr>
            <a:endParaRPr lang="en-GB" sz="1600" dirty="0"/>
          </a:p>
          <a:p>
            <a:pPr>
              <a:lnSpc>
                <a:spcPct val="120000"/>
              </a:lnSpc>
              <a:spcBef>
                <a:spcPts val="0"/>
              </a:spcBef>
            </a:pPr>
            <a:endParaRPr lang="en-GB" sz="700" dirty="0">
              <a:cs typeface="Arial" panose="020B0604020202020204" pitchFamily="34" charset="0"/>
            </a:endParaRPr>
          </a:p>
        </p:txBody>
      </p:sp>
      <p:sp>
        <p:nvSpPr>
          <p:cNvPr id="5" name="TextBox 4">
            <a:extLst>
              <a:ext uri="{FF2B5EF4-FFF2-40B4-BE49-F238E27FC236}">
                <a16:creationId xmlns:a16="http://schemas.microsoft.com/office/drawing/2014/main"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Tree>
    <p:extLst>
      <p:ext uri="{BB962C8B-B14F-4D97-AF65-F5344CB8AC3E}">
        <p14:creationId xmlns:p14="http://schemas.microsoft.com/office/powerpoint/2010/main" val="3811503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158" y="1040526"/>
            <a:ext cx="11027980" cy="4070179"/>
          </a:xfrm>
        </p:spPr>
        <p:txBody>
          <a:bodyPr>
            <a:noAutofit/>
          </a:bodyPr>
          <a:lstStyle/>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3200" b="1" dirty="0">
                <a:solidFill>
                  <a:srgbClr val="00B0F0"/>
                </a:solidFill>
              </a:rPr>
              <a:t>Who are they playing with?</a:t>
            </a:r>
            <a:endParaRPr lang="en-GB" sz="3200" b="1" dirty="0">
              <a:solidFill>
                <a:srgbClr val="00B0F0"/>
              </a:solidFill>
              <a:cs typeface="Arial" panose="020B0604020202020204" pitchFamily="34" charset="0"/>
            </a:endParaRPr>
          </a:p>
          <a:p>
            <a:pPr marL="0" indent="0">
              <a:lnSpc>
                <a:spcPct val="120000"/>
              </a:lnSpc>
              <a:spcBef>
                <a:spcPts val="0"/>
              </a:spcBef>
              <a:buNone/>
            </a:pPr>
            <a:endParaRPr lang="en-GB" sz="1600" b="1" dirty="0">
              <a:solidFill>
                <a:srgbClr val="00B0F0"/>
              </a:solidFill>
              <a:cs typeface="Arial" panose="020B0604020202020204" pitchFamily="34" charset="0"/>
            </a:endParaRPr>
          </a:p>
          <a:p>
            <a:pPr marL="0" indent="0">
              <a:buNone/>
            </a:pPr>
            <a:r>
              <a:rPr lang="en-GB" sz="1600" dirty="0">
                <a:solidFill>
                  <a:srgbClr val="0C3D52"/>
                </a:solidFill>
              </a:rPr>
              <a:t>Most online games are open to everyone, that means they could be playing with people much younger or older than them.  </a:t>
            </a:r>
          </a:p>
          <a:p>
            <a:pPr marL="0" indent="0">
              <a:buNone/>
            </a:pPr>
            <a:r>
              <a:rPr lang="en-GB" sz="1600" dirty="0">
                <a:solidFill>
                  <a:srgbClr val="0C3D52"/>
                </a:solidFill>
              </a:rPr>
              <a:t>It is important young people understand that if they are playing with people online:</a:t>
            </a:r>
          </a:p>
          <a:p>
            <a:pPr lvl="1">
              <a:lnSpc>
                <a:spcPct val="150000"/>
              </a:lnSpc>
            </a:pPr>
            <a:endParaRPr lang="en-GB" sz="1600" dirty="0">
              <a:solidFill>
                <a:srgbClr val="0C3D52"/>
              </a:solidFill>
            </a:endParaRPr>
          </a:p>
          <a:p>
            <a:pPr lvl="1">
              <a:lnSpc>
                <a:spcPct val="150000"/>
              </a:lnSpc>
            </a:pPr>
            <a:r>
              <a:rPr lang="en-GB" sz="1600" dirty="0">
                <a:solidFill>
                  <a:srgbClr val="0C3D52"/>
                </a:solidFill>
              </a:rPr>
              <a:t>They can always report and mute anyone who’s nasty</a:t>
            </a:r>
          </a:p>
          <a:p>
            <a:pPr lvl="1">
              <a:lnSpc>
                <a:spcPct val="150000"/>
              </a:lnSpc>
            </a:pPr>
            <a:r>
              <a:rPr lang="en-GB" sz="1600" dirty="0">
                <a:solidFill>
                  <a:srgbClr val="0C3D52"/>
                </a:solidFill>
              </a:rPr>
              <a:t>People might not always be telling the truth about who they are</a:t>
            </a:r>
          </a:p>
          <a:p>
            <a:pPr lvl="1">
              <a:lnSpc>
                <a:spcPct val="150000"/>
              </a:lnSpc>
            </a:pPr>
            <a:r>
              <a:rPr lang="en-GB" sz="1600" dirty="0">
                <a:solidFill>
                  <a:srgbClr val="0C3D52"/>
                </a:solidFill>
              </a:rPr>
              <a:t>Don’t accept gifts or offers from people online – this could be a trick</a:t>
            </a:r>
          </a:p>
          <a:p>
            <a:pPr lvl="1">
              <a:lnSpc>
                <a:spcPct val="150000"/>
              </a:lnSpc>
            </a:pPr>
            <a:r>
              <a:rPr lang="en-GB" sz="1600" dirty="0">
                <a:solidFill>
                  <a:srgbClr val="0C3D52"/>
                </a:solidFill>
              </a:rPr>
              <a:t>Always be nice to the people you’re playing with – treat them how you would like to be treated</a:t>
            </a:r>
          </a:p>
          <a:p>
            <a:pPr lvl="1">
              <a:lnSpc>
                <a:spcPct val="150000"/>
              </a:lnSpc>
            </a:pPr>
            <a:r>
              <a:rPr lang="en-GB" sz="1600" dirty="0">
                <a:solidFill>
                  <a:srgbClr val="0C3D52"/>
                </a:solidFill>
              </a:rPr>
              <a:t>Talk to your </a:t>
            </a:r>
            <a:r>
              <a:rPr lang="en-GB" sz="1600" dirty="0"/>
              <a:t>parents/guardians or </a:t>
            </a:r>
            <a:r>
              <a:rPr lang="en-GB" sz="1600" dirty="0">
                <a:solidFill>
                  <a:srgbClr val="0C3D52"/>
                </a:solidFill>
              </a:rPr>
              <a:t>an adult you trust if you are worried about anything you see, hear or are asked to do</a:t>
            </a:r>
          </a:p>
          <a:p>
            <a:pPr>
              <a:lnSpc>
                <a:spcPct val="120000"/>
              </a:lnSpc>
              <a:spcBef>
                <a:spcPts val="0"/>
              </a:spcBef>
            </a:pPr>
            <a:endParaRPr lang="en-GB" sz="1600" dirty="0">
              <a:cs typeface="Arial" panose="020B0604020202020204" pitchFamily="34" charset="0"/>
            </a:endParaRPr>
          </a:p>
        </p:txBody>
      </p:sp>
      <p:sp>
        <p:nvSpPr>
          <p:cNvPr id="5" name="TextBox 4">
            <a:extLst>
              <a:ext uri="{FF2B5EF4-FFF2-40B4-BE49-F238E27FC236}">
                <a16:creationId xmlns:a16="http://schemas.microsoft.com/office/drawing/2014/main"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Tree>
    <p:extLst>
      <p:ext uri="{BB962C8B-B14F-4D97-AF65-F5344CB8AC3E}">
        <p14:creationId xmlns:p14="http://schemas.microsoft.com/office/powerpoint/2010/main" val="2558007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158" y="1040526"/>
            <a:ext cx="11027980" cy="4070179"/>
          </a:xfrm>
        </p:spPr>
        <p:txBody>
          <a:bodyPr>
            <a:noAutofit/>
          </a:bodyPr>
          <a:lstStyle/>
          <a:p>
            <a:pPr marL="0" indent="0">
              <a:lnSpc>
                <a:spcPct val="120000"/>
              </a:lnSpc>
              <a:spcBef>
                <a:spcPts val="0"/>
              </a:spcBef>
              <a:buNone/>
            </a:pPr>
            <a:endParaRPr lang="en-GB" sz="1600" dirty="0">
              <a:cs typeface="Arial" panose="020B0604020202020204" pitchFamily="34" charset="0"/>
            </a:endParaRPr>
          </a:p>
          <a:p>
            <a:pPr marL="0" indent="0">
              <a:lnSpc>
                <a:spcPct val="120000"/>
              </a:lnSpc>
              <a:spcBef>
                <a:spcPts val="0"/>
              </a:spcBef>
              <a:buNone/>
            </a:pPr>
            <a:r>
              <a:rPr lang="en-GB" sz="3200" b="1" dirty="0">
                <a:solidFill>
                  <a:srgbClr val="00B0F0"/>
                </a:solidFill>
                <a:cs typeface="Arial" panose="020B0604020202020204" pitchFamily="34" charset="0"/>
              </a:rPr>
              <a:t>Check your privacy settings</a:t>
            </a:r>
          </a:p>
          <a:p>
            <a:pPr marL="0" indent="0">
              <a:lnSpc>
                <a:spcPct val="120000"/>
              </a:lnSpc>
              <a:spcBef>
                <a:spcPts val="0"/>
              </a:spcBef>
              <a:buNone/>
            </a:pPr>
            <a:endParaRPr lang="en-GB" sz="1600" b="1" dirty="0">
              <a:solidFill>
                <a:srgbClr val="00B0F0"/>
              </a:solidFill>
              <a:cs typeface="Arial" panose="020B0604020202020204" pitchFamily="34" charset="0"/>
            </a:endParaRPr>
          </a:p>
          <a:p>
            <a:pPr marL="0" indent="0">
              <a:buNone/>
            </a:pPr>
            <a:r>
              <a:rPr lang="en-GB" sz="1600" dirty="0"/>
              <a:t>Changing privacy settings will protect your children.  </a:t>
            </a:r>
          </a:p>
          <a:p>
            <a:pPr marL="0" indent="0">
              <a:buNone/>
            </a:pPr>
            <a:r>
              <a:rPr lang="en-GB" sz="1600" dirty="0"/>
              <a:t>Privacy settings can affect:</a:t>
            </a:r>
          </a:p>
          <a:p>
            <a:pPr marL="0" indent="0">
              <a:buNone/>
            </a:pPr>
            <a:endParaRPr lang="en-GB" sz="1600" dirty="0"/>
          </a:p>
          <a:p>
            <a:pPr lvl="1"/>
            <a:r>
              <a:rPr lang="en-GB" sz="1600" dirty="0"/>
              <a:t>who can see when they are online</a:t>
            </a:r>
          </a:p>
          <a:p>
            <a:pPr lvl="1"/>
            <a:r>
              <a:rPr lang="en-GB" sz="1600" dirty="0"/>
              <a:t>who they can play with</a:t>
            </a:r>
            <a:endParaRPr lang="en-GB" sz="1600" strike="sngStrike" dirty="0"/>
          </a:p>
          <a:p>
            <a:pPr lvl="1"/>
            <a:r>
              <a:rPr lang="en-GB" sz="1600" dirty="0"/>
              <a:t>whether people can see what games they’re playing</a:t>
            </a:r>
          </a:p>
          <a:p>
            <a:pPr lvl="1"/>
            <a:r>
              <a:rPr lang="en-GB" sz="1600" dirty="0"/>
              <a:t>who can see their location</a:t>
            </a:r>
          </a:p>
          <a:p>
            <a:pPr marL="0" indent="0">
              <a:buNone/>
            </a:pPr>
            <a:endParaRPr lang="en-GB" sz="1600" dirty="0"/>
          </a:p>
          <a:p>
            <a:pPr marL="0" indent="0">
              <a:buNone/>
            </a:pPr>
            <a:r>
              <a:rPr lang="en-GB" sz="1600" dirty="0"/>
              <a:t>Every game and console is different, so make sure you always check the settings to see what your options are. Click below for more help and advice.</a:t>
            </a:r>
          </a:p>
          <a:p>
            <a:pPr marL="0" indent="0">
              <a:buNone/>
            </a:pPr>
            <a:endParaRPr lang="en-GB" sz="1600" dirty="0"/>
          </a:p>
          <a:p>
            <a:pPr marL="0" indent="0">
              <a:buNone/>
            </a:pPr>
            <a:endParaRPr lang="en-GB" sz="1600" dirty="0"/>
          </a:p>
          <a:p>
            <a:pPr>
              <a:lnSpc>
                <a:spcPct val="120000"/>
              </a:lnSpc>
              <a:spcBef>
                <a:spcPts val="0"/>
              </a:spcBef>
            </a:pPr>
            <a:endParaRPr lang="en-GB" sz="1600" dirty="0">
              <a:cs typeface="Arial" panose="020B0604020202020204" pitchFamily="34" charset="0"/>
            </a:endParaRPr>
          </a:p>
        </p:txBody>
      </p:sp>
      <p:sp>
        <p:nvSpPr>
          <p:cNvPr id="5" name="TextBox 4">
            <a:extLst>
              <a:ext uri="{FF2B5EF4-FFF2-40B4-BE49-F238E27FC236}">
                <a16:creationId xmlns:a16="http://schemas.microsoft.com/office/drawing/2014/main"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pic>
        <p:nvPicPr>
          <p:cNvPr id="2" name="Picture 1">
            <a:hlinkClick r:id="rId2"/>
          </p:cNvPr>
          <p:cNvPicPr>
            <a:picLocks noChangeAspect="1"/>
          </p:cNvPicPr>
          <p:nvPr/>
        </p:nvPicPr>
        <p:blipFill>
          <a:blip r:embed="rId3"/>
          <a:stretch>
            <a:fillRect/>
          </a:stretch>
        </p:blipFill>
        <p:spPr>
          <a:xfrm>
            <a:off x="9198103" y="5606587"/>
            <a:ext cx="2553187" cy="972888"/>
          </a:xfrm>
          <a:prstGeom prst="rect">
            <a:avLst/>
          </a:prstGeom>
        </p:spPr>
      </p:pic>
    </p:spTree>
    <p:extLst>
      <p:ext uri="{BB962C8B-B14F-4D97-AF65-F5344CB8AC3E}">
        <p14:creationId xmlns:p14="http://schemas.microsoft.com/office/powerpoint/2010/main" val="1003840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158" y="1240223"/>
            <a:ext cx="11027980" cy="4070179"/>
          </a:xfrm>
        </p:spPr>
        <p:txBody>
          <a:bodyPr>
            <a:noAutofit/>
          </a:bodyPr>
          <a:lstStyle/>
          <a:p>
            <a:pPr marL="0" lvl="0" indent="0">
              <a:lnSpc>
                <a:spcPct val="120000"/>
              </a:lnSpc>
              <a:spcBef>
                <a:spcPts val="0"/>
              </a:spcBef>
              <a:buNone/>
            </a:pPr>
            <a:r>
              <a:rPr lang="en-GB" sz="3200" b="1" dirty="0">
                <a:solidFill>
                  <a:srgbClr val="00B0F0"/>
                </a:solidFill>
                <a:cs typeface="Arial" panose="020B0604020202020204" pitchFamily="34" charset="0"/>
              </a:rPr>
              <a:t>Loot boxes and in-app purchases</a:t>
            </a:r>
          </a:p>
          <a:p>
            <a:pPr marL="0" lvl="0" indent="0">
              <a:lnSpc>
                <a:spcPct val="120000"/>
              </a:lnSpc>
              <a:spcBef>
                <a:spcPts val="0"/>
              </a:spcBef>
              <a:buNone/>
            </a:pPr>
            <a:endParaRPr lang="en-GB" sz="1600" b="1" dirty="0">
              <a:solidFill>
                <a:srgbClr val="00B0F0"/>
              </a:solidFill>
              <a:cs typeface="Arial" panose="020B0604020202020204" pitchFamily="34" charset="0"/>
            </a:endParaRPr>
          </a:p>
          <a:p>
            <a:pPr marL="0" indent="0">
              <a:buNone/>
            </a:pPr>
            <a:r>
              <a:rPr lang="en-GB" sz="1400" dirty="0"/>
              <a:t>Lots of games are free-to-play, so you can download and start them without paying anything. Games like this make money by making you want to buy things, like new skins, loot boxes, items or lives.</a:t>
            </a:r>
          </a:p>
          <a:p>
            <a:pPr marL="0" indent="0">
              <a:buNone/>
            </a:pPr>
            <a:endParaRPr lang="en-GB" sz="1400" dirty="0"/>
          </a:p>
          <a:p>
            <a:pPr marL="0" indent="0">
              <a:buNone/>
            </a:pPr>
            <a:r>
              <a:rPr lang="en-GB" sz="1400" dirty="0"/>
              <a:t>These in-app purchases are tempting and easy to purchase. Devices can be set up so that a password is required before an online purchase can be made. If you do not want your child to purchase anything, then make sure that your card details are not saved to a device or to things like the Cloud. Also make sure your children know:</a:t>
            </a:r>
          </a:p>
          <a:p>
            <a:pPr marL="0" indent="0">
              <a:buNone/>
            </a:pPr>
            <a:endParaRPr lang="en-GB" sz="1400" dirty="0"/>
          </a:p>
          <a:p>
            <a:r>
              <a:rPr lang="en-GB" sz="1400" dirty="0"/>
              <a:t>things they buy in the game WILL cost real world money</a:t>
            </a:r>
          </a:p>
          <a:p>
            <a:r>
              <a:rPr lang="en-GB" sz="1400" dirty="0"/>
              <a:t>always ask the person who’ll be paying for their permission</a:t>
            </a:r>
          </a:p>
          <a:p>
            <a:r>
              <a:rPr lang="en-GB" sz="1400" dirty="0"/>
              <a:t>keep track of what they’re spending, even if they’re buying cheaper things they can end up costing a lot</a:t>
            </a:r>
          </a:p>
          <a:p>
            <a:r>
              <a:rPr lang="en-GB" sz="1400" dirty="0"/>
              <a:t>don’t buy items from websites outside of the game itself</a:t>
            </a:r>
          </a:p>
          <a:p>
            <a:r>
              <a:rPr lang="en-GB" sz="1400" dirty="0"/>
              <a:t>take a break from the game before deciding to buy something</a:t>
            </a:r>
          </a:p>
          <a:p>
            <a:pPr marL="0" indent="0">
              <a:buNone/>
            </a:pPr>
            <a:endParaRPr lang="en-GB" sz="1400" dirty="0">
              <a:solidFill>
                <a:srgbClr val="FF0000"/>
              </a:solidFill>
            </a:endParaRPr>
          </a:p>
          <a:p>
            <a:pPr marL="0" indent="0">
              <a:buNone/>
            </a:pPr>
            <a:r>
              <a:rPr lang="en-GB" sz="1400" b="1" dirty="0"/>
              <a:t>Think before you click!</a:t>
            </a:r>
          </a:p>
        </p:txBody>
      </p:sp>
      <p:sp>
        <p:nvSpPr>
          <p:cNvPr id="5" name="TextBox 4">
            <a:extLst>
              <a:ext uri="{FF2B5EF4-FFF2-40B4-BE49-F238E27FC236}">
                <a16:creationId xmlns:a16="http://schemas.microsoft.com/office/drawing/2014/main" id="{EAE53F43-4BA6-4942-8744-E4DB5FD00002}"/>
              </a:ext>
            </a:extLst>
          </p:cNvPr>
          <p:cNvSpPr txBox="1"/>
          <p:nvPr/>
        </p:nvSpPr>
        <p:spPr>
          <a:xfrm>
            <a:off x="681644" y="99753"/>
            <a:ext cx="3890356" cy="369332"/>
          </a:xfrm>
          <a:prstGeom prst="rect">
            <a:avLst/>
          </a:prstGeom>
          <a:noFill/>
        </p:spPr>
        <p:txBody>
          <a:bodyPr wrap="square" rtlCol="0">
            <a:spAutoFit/>
          </a:bodyPr>
          <a:lstStyle/>
          <a:p>
            <a:r>
              <a:rPr lang="en-US" b="1" dirty="0">
                <a:solidFill>
                  <a:schemeClr val="bg1"/>
                </a:solidFill>
              </a:rPr>
              <a:t>Online gaming</a:t>
            </a:r>
          </a:p>
        </p:txBody>
      </p:sp>
    </p:spTree>
    <p:extLst>
      <p:ext uri="{BB962C8B-B14F-4D97-AF65-F5344CB8AC3E}">
        <p14:creationId xmlns:p14="http://schemas.microsoft.com/office/powerpoint/2010/main" val="3647492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1448</Words>
  <Application>Microsoft Office PowerPoint</Application>
  <PresentationFormat>Widescreen</PresentationFormat>
  <Paragraphs>145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Dorset Police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Morton, Jessica</dc:creator>
  <cp:lastModifiedBy>Chelton, Hannah</cp:lastModifiedBy>
  <cp:revision>47</cp:revision>
  <dcterms:created xsi:type="dcterms:W3CDTF">2021-02-01T08:16:38Z</dcterms:created>
  <dcterms:modified xsi:type="dcterms:W3CDTF">2021-02-05T14:24:52Z</dcterms:modified>
</cp:coreProperties>
</file>