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  <p:sldId id="266" r:id="rId9"/>
    <p:sldId id="265" r:id="rId10"/>
    <p:sldId id="259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2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6BBC2-0C91-46DC-BADE-F1486AEA4A1E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F7D9F-71A2-4F05-93CC-055226690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614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0442-3BF6-4C7A-A407-F3A774AADCBC}" type="datetime1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EA9F88B-5425-41AE-951D-6FB8E839C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137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04D43-C9CF-467F-8957-ED2AE80EDEF8}" type="datetime1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9F88B-5425-41AE-951D-6FB8E839C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088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FA248-27BB-4245-A689-AC1488074DEC}" type="datetime1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9F88B-5425-41AE-951D-6FB8E839C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959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0670-A9C8-422C-BA81-01EA11C99C97}" type="datetime1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9F88B-5425-41AE-951D-6FB8E839C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789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88E658F-D225-4083-885C-5E9560B60614}" type="datetime1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EA9F88B-5425-41AE-951D-6FB8E839C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364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818AA-CB7E-414C-8D22-E68C1CB88CF5}" type="datetime1">
              <a:rPr lang="en-GB" smtClean="0"/>
              <a:t>20/10/2021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9F88B-5425-41AE-951D-6FB8E839C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4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73316-66A8-4AC1-B08F-FC2AF0EDC115}" type="datetime1">
              <a:rPr lang="en-GB" smtClean="0"/>
              <a:t>20/10/2021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9F88B-5425-41AE-951D-6FB8E839C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55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445C-D10E-42B0-B467-BF5A40857B90}" type="datetime1">
              <a:rPr lang="en-GB" smtClean="0"/>
              <a:t>20/10/2021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9F88B-5425-41AE-951D-6FB8E839C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885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4166-E9DC-4375-A61D-83661452F469}" type="datetime1">
              <a:rPr lang="en-GB" smtClean="0"/>
              <a:t>20/10/2021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9F88B-5425-41AE-951D-6FB8E839C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88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5394-7C36-4A53-A0E6-3CF787968E16}" type="datetime1">
              <a:rPr lang="en-GB" smtClean="0"/>
              <a:t>20/10/2021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9F88B-5425-41AE-951D-6FB8E839C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2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256E-E6F1-4AC7-BFC4-9DB2EF51B7DE}" type="datetime1">
              <a:rPr lang="en-GB" smtClean="0"/>
              <a:t>20/10/2021</a:t>
            </a:fld>
            <a:endParaRPr lang="en-GB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9F88B-5425-41AE-951D-6FB8E839C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06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F73EBB8-680F-4931-BEB6-B1CF2CC128DC}" type="datetime1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EA9F88B-5425-41AE-951D-6FB8E839C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40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wire.net/news/18-quick-creative-activities-to-boost-reading-and-writing-in-ks1-and-ks2" TargetMode="External"/><Relationship Id="rId2" Type="http://schemas.openxmlformats.org/officeDocument/2006/relationships/hyperlink" Target="https://www.dailywritingtips.com/list-50-word-games/#:~:text=%2010%20Word%20Games%20that%20Are%20Particularly%20Suited,up%20with%20ideas%20for%20a%20story%2C...%20More%2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ordsforlife.org.uk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home.oxfordowl.co.uk/reading/reading-schemes-oxford-levels/read-write-inc-phonics-guid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sforlife.org.uk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wfolks.com/activities/literacy-games-kids/" TargetMode="External"/><Relationship Id="rId2" Type="http://schemas.openxmlformats.org/officeDocument/2006/relationships/hyperlink" Target="https://www.readbrightly.com/23-fun-reading-games-for-kid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ordsforlife.org.uk/" TargetMode="External"/><Relationship Id="rId4" Type="http://schemas.openxmlformats.org/officeDocument/2006/relationships/hyperlink" Target="https://dogonalogbooks.com/printables/pre-read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sz="7200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tx1"/>
                </a:solidFill>
                <a:latin typeface="Comic Sans MS" panose="030F0702030302020204" pitchFamily="66" charset="0"/>
              </a:rPr>
              <a:t>strategies to help you support your child’s literacy in the home</a:t>
            </a:r>
            <a:endParaRPr lang="en-GB" sz="7200" cap="none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318074" cy="901417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A bank of fun and easy ways to help you encourage your child to love reading and writing and support them in their literacy journey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13" t="56722" r="25176" b="24940"/>
          <a:stretch/>
        </p:blipFill>
        <p:spPr bwMode="auto">
          <a:xfrm>
            <a:off x="141580" y="120615"/>
            <a:ext cx="2538359" cy="11503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8212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cap="none" dirty="0" smtClean="0"/>
              <a:t>Words games for progressing readers and writers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List of 50 Great Word Games for Kids and Adults (dailywritingtips.com</a:t>
            </a:r>
            <a:r>
              <a:rPr lang="en-GB" dirty="0" smtClean="0">
                <a:hlinkClick r:id="rId2"/>
              </a:rPr>
              <a:t>)</a:t>
            </a:r>
            <a:endParaRPr lang="en-GB" dirty="0" smtClean="0"/>
          </a:p>
          <a:p>
            <a:endParaRPr lang="en-GB" dirty="0"/>
          </a:p>
          <a:p>
            <a:r>
              <a:rPr lang="en-GB" dirty="0">
                <a:hlinkClick r:id="rId3"/>
              </a:rPr>
              <a:t>18 Quick, Creative Activities to Boost Reading and Writing in KS1 and KS2 (teachwire.net</a:t>
            </a:r>
            <a:r>
              <a:rPr lang="en-GB" dirty="0" smtClean="0">
                <a:hlinkClick r:id="rId3"/>
              </a:rPr>
              <a:t>)</a:t>
            </a:r>
            <a:endParaRPr lang="en-GB" dirty="0" smtClean="0"/>
          </a:p>
          <a:p>
            <a:endParaRPr lang="en-GB" dirty="0"/>
          </a:p>
          <a:p>
            <a:r>
              <a:rPr lang="en-GB" dirty="0">
                <a:hlinkClick r:id="rId4"/>
              </a:rPr>
              <a:t>Words for Life | National Literacy Trust | Words for Life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14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>
                <a:latin typeface="Comic Sans MS" panose="030F0702030302020204" pitchFamily="66" charset="0"/>
              </a:rPr>
              <a:t>And finally…</a:t>
            </a:r>
            <a:endParaRPr lang="en-GB" cap="none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708029"/>
            <a:ext cx="10058400" cy="48940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54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Talk!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Talking with, to and in front of your child is the best thing you can do on a day to day basis to support their literacy.</a:t>
            </a:r>
          </a:p>
          <a:p>
            <a:pPr marL="0" indent="0">
              <a:buNone/>
            </a:pPr>
            <a:endParaRPr lang="en-GB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Studies show that it is very important that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developing children be </a:t>
            </a:r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immersed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 in a language rich environment. </a:t>
            </a:r>
            <a:endParaRPr lang="en-GB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C00000"/>
                </a:solidFill>
              </a:rPr>
              <a:t>To summarise: </a:t>
            </a:r>
            <a:endParaRPr lang="en-GB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Children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who are spoken to and read to are more likely to </a:t>
            </a:r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want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 to speak and learn to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read and write. Children who are more likely to </a:t>
            </a:r>
            <a:r>
              <a:rPr lang="en-GB" i="1" dirty="0" smtClean="0">
                <a:solidFill>
                  <a:schemeClr val="accent1">
                    <a:lumMod val="50000"/>
                  </a:schemeClr>
                </a:solidFill>
              </a:rPr>
              <a:t>want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 to speak and learn to read and write are more likely to develop reading and writing </a:t>
            </a:r>
            <a:r>
              <a:rPr lang="en-GB" i="1" dirty="0" smtClean="0">
                <a:solidFill>
                  <a:schemeClr val="accent1">
                    <a:lumMod val="50000"/>
                  </a:schemeClr>
                </a:solidFill>
              </a:rPr>
              <a:t>skills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16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Words are everywhere!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accent6"/>
                </a:solidFill>
              </a:rPr>
              <a:t>Help children to recognise the importance of literacy by showing them that letters </a:t>
            </a:r>
            <a:r>
              <a:rPr lang="en-GB" dirty="0">
                <a:solidFill>
                  <a:schemeClr val="accent6"/>
                </a:solidFill>
              </a:rPr>
              <a:t>and </a:t>
            </a:r>
            <a:r>
              <a:rPr lang="en-GB" dirty="0" smtClean="0">
                <a:solidFill>
                  <a:schemeClr val="accent6"/>
                </a:solidFill>
              </a:rPr>
              <a:t>words are all around us.</a:t>
            </a:r>
          </a:p>
          <a:p>
            <a:pPr marL="0" indent="0" algn="ctr">
              <a:buNone/>
            </a:pPr>
            <a:endParaRPr lang="en-GB" dirty="0" smtClean="0">
              <a:solidFill>
                <a:schemeClr val="accent6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Point out street names, posters, house plaques, road signs, shop titles etc.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C00000"/>
                </a:solidFill>
              </a:rPr>
              <a:t>Turn on the captions when watching TV so that children can link written words with spoken sounds.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Put books and other reading materials on show in the house and talk about them as much as possible.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C00000"/>
                </a:solidFill>
              </a:rPr>
              <a:t>Literacy is not just words: share drawing, singing, storytelling, acting, reciting, game playing and rhyming 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606" y="151078"/>
            <a:ext cx="10058400" cy="1609344"/>
          </a:xfrm>
        </p:spPr>
        <p:txBody>
          <a:bodyPr/>
          <a:lstStyle/>
          <a:p>
            <a:r>
              <a:rPr lang="en-GB" cap="none" dirty="0"/>
              <a:t>S</a:t>
            </a:r>
            <a:r>
              <a:rPr lang="en-GB" cap="none" dirty="0" smtClean="0"/>
              <a:t>hare the love of reading 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599" y="1626826"/>
            <a:ext cx="10058400" cy="441741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accent6"/>
                </a:solidFill>
              </a:rPr>
              <a:t>Actively read with and listen to your child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Create a happy and cosy space when reading to or with your child. If the child enjoys being in the space, they will enjoy the reading. </a:t>
            </a:r>
            <a:r>
              <a:rPr lang="en-GB" dirty="0" err="1" smtClean="0">
                <a:solidFill>
                  <a:schemeClr val="accent1">
                    <a:lumMod val="50000"/>
                  </a:schemeClr>
                </a:solidFill>
              </a:rPr>
              <a:t>Vist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 a library if you can, to make choosing books and experience.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C00000"/>
                </a:solidFill>
              </a:rPr>
              <a:t>Take turns in reading the text with your child and point to words as you go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Show an active interest in what your child is reading or looking at by nodding, commenting and asking varied questions: 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C00000"/>
                </a:solidFill>
              </a:rPr>
              <a:t>Who do you like in the story?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C00000"/>
                </a:solidFill>
              </a:rPr>
              <a:t>Where and </a:t>
            </a:r>
            <a:r>
              <a:rPr lang="en-GB" dirty="0" smtClean="0">
                <a:solidFill>
                  <a:srgbClr val="C00000"/>
                </a:solidFill>
              </a:rPr>
              <a:t>when is </a:t>
            </a:r>
            <a:r>
              <a:rPr lang="en-GB" dirty="0">
                <a:solidFill>
                  <a:srgbClr val="C00000"/>
                </a:solidFill>
              </a:rPr>
              <a:t>this story set</a:t>
            </a:r>
            <a:r>
              <a:rPr lang="en-GB" dirty="0" smtClean="0">
                <a:solidFill>
                  <a:srgbClr val="C00000"/>
                </a:solidFill>
              </a:rPr>
              <a:t>?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C00000"/>
                </a:solidFill>
              </a:rPr>
              <a:t>What do you like about this page?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C00000"/>
                </a:solidFill>
              </a:rPr>
              <a:t>Why do you think the character did that?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C00000"/>
                </a:solidFill>
              </a:rPr>
              <a:t>What do you think might happen next?</a:t>
            </a:r>
          </a:p>
          <a:p>
            <a:pPr lvl="0">
              <a:buClr>
                <a:srgbClr val="3366FF">
                  <a:lumMod val="75000"/>
                </a:srgbClr>
              </a:buCl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3366FF">
                    <a:lumMod val="50000"/>
                  </a:srgbClr>
                </a:solidFill>
              </a:rPr>
              <a:t>Try to connect stories to things that your child already knows about and has interests in. </a:t>
            </a:r>
            <a:endParaRPr lang="en-GB" dirty="0">
              <a:solidFill>
                <a:srgbClr val="3366FF">
                  <a:lumMod val="50000"/>
                </a:srgbClr>
              </a:solidFill>
            </a:endParaRPr>
          </a:p>
          <a:p>
            <a:pPr marL="2271400" lvl="8" indent="0">
              <a:buNone/>
            </a:pPr>
            <a:endParaRPr lang="en-GB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19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It’s ‘ok’ to make mistakes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417415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accent6"/>
                </a:solidFill>
              </a:rPr>
              <a:t>Mistakes are an opportunity to learn and should be celebrated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Make mistakes yourself to show that not being right all the time is a part of learning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C00000"/>
                </a:solidFill>
              </a:rPr>
              <a:t>See if your child can notice and correct your errors.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Explicitly sound out words to show that reading doesn’t always come naturally.</a:t>
            </a:r>
          </a:p>
          <a:p>
            <a:pPr marL="0" indent="0">
              <a:buNone/>
            </a:pPr>
            <a:endParaRPr lang="en-GB" dirty="0" smtClean="0">
              <a:solidFill>
                <a:srgbClr val="C00000"/>
              </a:solidFill>
            </a:endParaRPr>
          </a:p>
          <a:p>
            <a:pPr lvl="5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C00000"/>
                </a:solidFill>
              </a:rPr>
              <a:t>You make want to look at this guide as to how your child is  supported with phonics in school: </a:t>
            </a:r>
            <a:r>
              <a:rPr lang="en-GB" dirty="0">
                <a:hlinkClick r:id="rId2"/>
              </a:rPr>
              <a:t>Parent guide to Read Write Inc. Phonics | Oxford </a:t>
            </a:r>
            <a:r>
              <a:rPr lang="en-GB" dirty="0" smtClean="0">
                <a:hlinkClick r:id="rId2"/>
              </a:rPr>
              <a:t>Owl</a:t>
            </a:r>
            <a:r>
              <a:rPr lang="en-GB" dirty="0" smtClean="0"/>
              <a:t> </a:t>
            </a:r>
          </a:p>
          <a:p>
            <a:pPr lvl="5">
              <a:buFont typeface="Wingdings" panose="05000000000000000000" pitchFamily="2" charset="2"/>
              <a:buChar char="Ø"/>
            </a:pP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Clr>
                <a:srgbClr val="3366FF">
                  <a:lumMod val="75000"/>
                </a:srgbClr>
              </a:buCl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3366FF">
                    <a:lumMod val="50000"/>
                  </a:srgbClr>
                </a:solidFill>
              </a:rPr>
              <a:t>Give the child time and gentle encouragement if they are struggling. </a:t>
            </a:r>
          </a:p>
          <a:p>
            <a:pPr marL="2271400" lvl="8" indent="0">
              <a:buNone/>
            </a:pPr>
            <a:endParaRPr lang="en-GB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76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551" y="484632"/>
            <a:ext cx="11651411" cy="1609344"/>
          </a:xfrm>
        </p:spPr>
        <p:txBody>
          <a:bodyPr/>
          <a:lstStyle/>
          <a:p>
            <a:pPr algn="ctr"/>
            <a:r>
              <a:rPr lang="en-GB" cap="none" dirty="0" smtClean="0"/>
              <a:t>Reading and writing isn’t just in books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417415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accent6"/>
                </a:solidFill>
              </a:rPr>
              <a:t>Use any opportunity to encourage reading and writing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smtClean="0">
                <a:solidFill>
                  <a:srgbClr val="C00000"/>
                </a:solidFill>
              </a:rPr>
              <a:t>Shopping lists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Role play (e.g. doctors surgery, vets practice, restaurant, kitchen </a:t>
            </a:r>
            <a:r>
              <a:rPr lang="en-GB" dirty="0" err="1" smtClean="0">
                <a:solidFill>
                  <a:schemeClr val="accent1">
                    <a:lumMod val="50000"/>
                  </a:schemeClr>
                </a:solidFill>
              </a:rPr>
              <a:t>etc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C00000"/>
                </a:solidFill>
              </a:rPr>
              <a:t>Rules for games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Label objects around the home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C00000"/>
                </a:solidFill>
              </a:rPr>
              <a:t>TV subtitles / captions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Letters and cards</a:t>
            </a:r>
          </a:p>
          <a:p>
            <a:pPr lvl="8">
              <a:buFont typeface="Wingdings" panose="05000000000000000000" pitchFamily="2" charset="2"/>
              <a:buChar char="ü"/>
            </a:pPr>
            <a:endParaRPr lang="en-GB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1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cap="none" dirty="0" smtClean="0"/>
              <a:t>Comprehension is key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For your child to get the most out of reading and writing, they will need support to understand texts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Ask them questions and encourage them to ask you questions.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C00000"/>
                </a:solidFill>
              </a:rPr>
              <a:t>Point of new words and talk about them: what other words does it look / sound like? What does it mean? What other words have the same meaning? Where might you see it again?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Try to use a range of words when you are talking to your children. Maybe set yourself a goal to use a new word each week! 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40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Have fun!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Make reading and writing a shared, fun, and stress- free experience. There are so many games that you can play in the care, whilst out walking, at the dinner table, on the way to school…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See the following slides for age and progress related </a:t>
            </a:r>
            <a:r>
              <a:rPr lang="en-GB" dirty="0" smtClean="0">
                <a:solidFill>
                  <a:srgbClr val="C00000"/>
                </a:solidFill>
              </a:rPr>
              <a:t>game ideas that range from Eye Spy to  Consequences and lots in between. 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cap="none" dirty="0" smtClean="0"/>
              <a:t>Words games for pre- readers and writers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Animal sounds</a:t>
            </a:r>
          </a:p>
          <a:p>
            <a:r>
              <a:rPr lang="en-GB" dirty="0" smtClean="0"/>
              <a:t>I spy</a:t>
            </a:r>
          </a:p>
          <a:p>
            <a:r>
              <a:rPr lang="en-GB" dirty="0" smtClean="0"/>
              <a:t>Colour / shape / picture matching</a:t>
            </a:r>
          </a:p>
          <a:p>
            <a:r>
              <a:rPr lang="en-GB" dirty="0" smtClean="0"/>
              <a:t>Letter or not letter? 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>
                <a:hlinkClick r:id="rId2"/>
              </a:rPr>
              <a:t>Words for Life | National Literacy Trust | Words for Life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01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cap="none" dirty="0" smtClean="0"/>
              <a:t>Words games for early readers and writers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hlinkClick r:id="rId2"/>
              </a:rPr>
              <a:t>23 Fun Reading Games for Kids | Brightly (readbrightly.com</a:t>
            </a:r>
            <a:r>
              <a:rPr lang="en-GB" dirty="0" smtClean="0">
                <a:hlinkClick r:id="rId2"/>
              </a:rPr>
              <a:t>)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3"/>
              </a:rPr>
              <a:t>8 literacy games for kids that will encourage them to read | </a:t>
            </a:r>
            <a:r>
              <a:rPr lang="en-GB" dirty="0" err="1" smtClean="0">
                <a:hlinkClick r:id="rId3"/>
              </a:rPr>
              <a:t>NewFolks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>
                <a:hlinkClick r:id="rId4"/>
              </a:rPr>
              <a:t>Pre-Reading Activity and Game </a:t>
            </a:r>
            <a:r>
              <a:rPr lang="en-GB" dirty="0" err="1">
                <a:hlinkClick r:id="rId4"/>
              </a:rPr>
              <a:t>Printables</a:t>
            </a:r>
            <a:r>
              <a:rPr lang="en-GB" dirty="0">
                <a:hlinkClick r:id="rId4"/>
              </a:rPr>
              <a:t> (dogonalogbooks.com</a:t>
            </a:r>
            <a:r>
              <a:rPr lang="en-GB" dirty="0" smtClean="0">
                <a:hlinkClick r:id="rId4"/>
              </a:rPr>
              <a:t>)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5"/>
              </a:rPr>
              <a:t>Words for Life | National Literacy Trust | Words for Life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524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Custom 5">
      <a:dk1>
        <a:sysClr val="windowText" lastClr="000000"/>
      </a:dk1>
      <a:lt1>
        <a:srgbClr val="FFEFC1"/>
      </a:lt1>
      <a:dk2>
        <a:srgbClr val="696464"/>
      </a:dk2>
      <a:lt2>
        <a:srgbClr val="E9E5DC"/>
      </a:lt2>
      <a:accent1>
        <a:srgbClr val="3366FF"/>
      </a:accent1>
      <a:accent2>
        <a:srgbClr val="6600FF"/>
      </a:accent2>
      <a:accent3>
        <a:srgbClr val="A28E6A"/>
      </a:accent3>
      <a:accent4>
        <a:srgbClr val="956251"/>
      </a:accent4>
      <a:accent5>
        <a:srgbClr val="918485"/>
      </a:accent5>
      <a:accent6>
        <a:srgbClr val="000000"/>
      </a:accent6>
      <a:hlink>
        <a:srgbClr val="CC9900"/>
      </a:hlink>
      <a:folHlink>
        <a:srgbClr val="96A9A9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439</TotalTime>
  <Words>841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Comic Sans MS</vt:lpstr>
      <vt:lpstr>Wingdings</vt:lpstr>
      <vt:lpstr>Wood Type</vt:lpstr>
      <vt:lpstr>strategies to help you support your child’s literacy in the home</vt:lpstr>
      <vt:lpstr>Words are everywhere!</vt:lpstr>
      <vt:lpstr>Share the love of reading </vt:lpstr>
      <vt:lpstr>It’s ‘ok’ to make mistakes</vt:lpstr>
      <vt:lpstr>Reading and writing isn’t just in books</vt:lpstr>
      <vt:lpstr>Comprehension is key</vt:lpstr>
      <vt:lpstr>Have fun!</vt:lpstr>
      <vt:lpstr>Words games for pre- readers and writers</vt:lpstr>
      <vt:lpstr>Words games for early readers and writers</vt:lpstr>
      <vt:lpstr>Words games for progressing readers and writers</vt:lpstr>
      <vt:lpstr>And finally…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Strategies to help you support your child’s literacy in the home</dc:title>
  <dc:creator>Zoe Brigden-French</dc:creator>
  <cp:lastModifiedBy>Zoe Brigden-French</cp:lastModifiedBy>
  <cp:revision>10</cp:revision>
  <dcterms:created xsi:type="dcterms:W3CDTF">2021-10-20T07:53:27Z</dcterms:created>
  <dcterms:modified xsi:type="dcterms:W3CDTF">2021-10-20T15:12:51Z</dcterms:modified>
</cp:coreProperties>
</file>